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63" r:id="rId5"/>
    <p:sldId id="268" r:id="rId6"/>
    <p:sldId id="267" r:id="rId7"/>
    <p:sldId id="271" r:id="rId8"/>
    <p:sldId id="269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36" autoAdjust="0"/>
  </p:normalViewPr>
  <p:slideViewPr>
    <p:cSldViewPr>
      <p:cViewPr varScale="1">
        <p:scale>
          <a:sx n="73" d="100"/>
          <a:sy n="73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62C49-935B-4577-8448-DEB30F2EA3F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B7727-B847-4B3C-A84D-FE28DA7C11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980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52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6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67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72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53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34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711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7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26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12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397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DDEE1-EACE-4881-A692-DD6DEB7A9FAE}" type="datetimeFigureOut">
              <a:rPr lang="cs-CZ" smtClean="0"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30797-13F6-4375-B6C5-43446C55DA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36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icro.magnet.fsu.edu/electromag/java/lightning/index.html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  <a:latin typeface="Copperplate Gothic Bold" pitchFamily="34" charset="0"/>
              </a:rPr>
              <a:t>Vedení proudu v plynech</a:t>
            </a:r>
            <a:endParaRPr lang="cs-CZ" dirty="0">
              <a:solidFill>
                <a:srgbClr val="C00000"/>
              </a:solidFill>
              <a:latin typeface="Copperplate Gothic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300192" y="0"/>
            <a:ext cx="285812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latin typeface="Cooper Black" pitchFamily="18" charset="0"/>
              </a:rPr>
              <a:t>VY_52_INOVACE_103</a:t>
            </a:r>
            <a:endParaRPr lang="cs-CZ" dirty="0">
              <a:latin typeface="Cooper Black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23914"/>
            <a:ext cx="9144000" cy="223408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604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81494" y="404664"/>
            <a:ext cx="849694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 smtClean="0"/>
              <a:t>Pokud elektrický obvod v jednom místě rozpojím, bude jím procházet elektrický proud?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8" y="1196752"/>
            <a:ext cx="8554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Ne, pokud jsou plněny podmínky (normální tlak a pokojová teplota) je vzduch </a:t>
            </a:r>
            <a:r>
              <a:rPr lang="cs-CZ" b="1" dirty="0" smtClean="0"/>
              <a:t>IZOLANTEM</a:t>
            </a: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353556" y="2228671"/>
            <a:ext cx="760281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374650"/>
            <a:r>
              <a:rPr lang="cs-CZ" b="1" u="sng" dirty="0" smtClean="0">
                <a:solidFill>
                  <a:schemeClr val="tx1"/>
                </a:solidFill>
              </a:rPr>
              <a:t>Plyny (obecně) jsou tvořeny el. neutrálními molekulami   </a:t>
            </a:r>
            <a:r>
              <a:rPr lang="cs-CZ" dirty="0" smtClean="0">
                <a:solidFill>
                  <a:schemeClr val="tx1"/>
                </a:solidFill>
              </a:rPr>
              <a:t>za normálního tlaku a teploty jsou velmi dobrými izolanty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84293" y="3855531"/>
            <a:ext cx="820891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Může být vzduch vodičem?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14321" y="4431595"/>
            <a:ext cx="7962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Ano, ale musí obsahovat volné částice s elektrickým nábojem a musí být v elektrickém poli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296631" y="5578220"/>
            <a:ext cx="855848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374650"/>
            <a:r>
              <a:rPr lang="cs-CZ" sz="3200" b="1" dirty="0" smtClean="0">
                <a:solidFill>
                  <a:schemeClr val="tx1"/>
                </a:solidFill>
              </a:rPr>
              <a:t>Výboj v plynu </a:t>
            </a:r>
            <a:r>
              <a:rPr lang="cs-CZ" dirty="0" smtClean="0"/>
              <a:t>je</a:t>
            </a:r>
            <a:r>
              <a:rPr lang="cs-CZ" dirty="0" smtClean="0">
                <a:solidFill>
                  <a:schemeClr val="tx1"/>
                </a:solidFill>
              </a:rPr>
              <a:t> děj, který probíhá v plynu při vedení elektrického proudu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72519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ovéPole 4"/>
          <p:cNvSpPr txBox="1">
            <a:spLocks noChangeArrowheads="1"/>
          </p:cNvSpPr>
          <p:nvPr/>
        </p:nvSpPr>
        <p:spPr bwMode="auto">
          <a:xfrm>
            <a:off x="585265" y="1359058"/>
            <a:ext cx="756126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/>
            <a:r>
              <a:rPr lang="cs-CZ" dirty="0">
                <a:latin typeface="Constantia" pitchFamily="18" charset="0"/>
              </a:rPr>
              <a:t>Nosiči nábojů v plynu jsou </a:t>
            </a:r>
            <a:r>
              <a:rPr lang="cs-CZ" sz="3600" dirty="0">
                <a:solidFill>
                  <a:srgbClr val="FF0000"/>
                </a:solidFill>
                <a:latin typeface="Constantia" pitchFamily="18" charset="0"/>
              </a:rPr>
              <a:t>+</a:t>
            </a:r>
            <a:r>
              <a:rPr lang="cs-CZ" dirty="0">
                <a:latin typeface="Constantia" pitchFamily="18" charset="0"/>
              </a:rPr>
              <a:t> ionty, </a:t>
            </a:r>
            <a:r>
              <a:rPr lang="cs-CZ" sz="3600" dirty="0">
                <a:solidFill>
                  <a:schemeClr val="tx2"/>
                </a:solidFill>
                <a:latin typeface="Constantia" pitchFamily="18" charset="0"/>
              </a:rPr>
              <a:t>-</a:t>
            </a:r>
            <a:r>
              <a:rPr lang="cs-CZ" dirty="0">
                <a:latin typeface="Constantia" pitchFamily="18" charset="0"/>
              </a:rPr>
              <a:t> ionty a elektrony, které vznikají při </a:t>
            </a:r>
            <a:r>
              <a:rPr lang="cs-CZ" dirty="0" smtClean="0">
                <a:latin typeface="Constantia" pitchFamily="18" charset="0"/>
              </a:rPr>
              <a:t>ději zvaném   </a:t>
            </a:r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IONIZACE PLYNU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268" name="TextovéPole 5"/>
          <p:cNvSpPr txBox="1">
            <a:spLocks noChangeArrowheads="1"/>
          </p:cNvSpPr>
          <p:nvPr/>
        </p:nvSpPr>
        <p:spPr bwMode="auto">
          <a:xfrm>
            <a:off x="566035" y="2996952"/>
            <a:ext cx="8388350" cy="341632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buSzPct val="60000"/>
            </a:pPr>
            <a:r>
              <a:rPr lang="cs-CZ" sz="2800" dirty="0"/>
              <a:t> </a:t>
            </a:r>
            <a:r>
              <a:rPr lang="cs-CZ" sz="2000" b="1" u="sng" dirty="0" smtClean="0">
                <a:latin typeface="Calibri" pitchFamily="34" charset="0"/>
              </a:rPr>
              <a:t>Příčiny </a:t>
            </a:r>
            <a:r>
              <a:rPr lang="cs-CZ" sz="2000" b="1" u="sng" dirty="0">
                <a:latin typeface="Calibri" pitchFamily="34" charset="0"/>
              </a:rPr>
              <a:t>ionizace</a:t>
            </a:r>
            <a:r>
              <a:rPr lang="cs-CZ" sz="2000" dirty="0">
                <a:latin typeface="Calibri" pitchFamily="34" charset="0"/>
              </a:rPr>
              <a:t>:  </a:t>
            </a:r>
            <a:r>
              <a:rPr lang="cs-CZ" sz="2000" dirty="0" smtClean="0">
                <a:latin typeface="Calibri" pitchFamily="34" charset="0"/>
              </a:rPr>
              <a:t>        vysoké </a:t>
            </a:r>
            <a:r>
              <a:rPr lang="cs-CZ" sz="2000" dirty="0">
                <a:latin typeface="Calibri" pitchFamily="34" charset="0"/>
              </a:rPr>
              <a:t>teploty</a:t>
            </a:r>
          </a:p>
          <a:p>
            <a:pPr eaLnBrk="1" hangingPunct="1">
              <a:buSzPct val="60000"/>
            </a:pPr>
            <a:r>
              <a:rPr lang="cs-CZ" sz="2000" dirty="0">
                <a:latin typeface="Calibri" pitchFamily="34" charset="0"/>
              </a:rPr>
              <a:t>                                        působení UV záření       </a:t>
            </a:r>
          </a:p>
          <a:p>
            <a:pPr eaLnBrk="1" hangingPunct="1">
              <a:buSzPct val="60000"/>
            </a:pPr>
            <a:r>
              <a:rPr lang="cs-CZ" sz="2000" dirty="0">
                <a:latin typeface="Calibri" pitchFamily="34" charset="0"/>
              </a:rPr>
              <a:t>                                        působení rentgenového záření</a:t>
            </a:r>
          </a:p>
          <a:p>
            <a:pPr eaLnBrk="1" hangingPunct="1">
              <a:buSzPct val="60000"/>
            </a:pPr>
            <a:endParaRPr lang="cs-CZ" sz="2000" dirty="0" smtClean="0">
              <a:latin typeface="Calibri" pitchFamily="34" charset="0"/>
            </a:endParaRPr>
          </a:p>
          <a:p>
            <a:pPr eaLnBrk="1" hangingPunct="1">
              <a:buSzPct val="60000"/>
            </a:pPr>
            <a:endParaRPr lang="cs-CZ" sz="2000" dirty="0">
              <a:latin typeface="Calibri" pitchFamily="34" charset="0"/>
            </a:endParaRPr>
          </a:p>
          <a:p>
            <a:pPr eaLnBrk="1" hangingPunct="1">
              <a:buSzPct val="60000"/>
            </a:pPr>
            <a:r>
              <a:rPr lang="cs-CZ" sz="2000" dirty="0" smtClean="0">
                <a:latin typeface="Calibri" pitchFamily="34" charset="0"/>
              </a:rPr>
              <a:t>Z </a:t>
            </a:r>
            <a:r>
              <a:rPr lang="cs-CZ" sz="2000" dirty="0">
                <a:latin typeface="Calibri" pitchFamily="34" charset="0"/>
              </a:rPr>
              <a:t>el. neutrální molekuly uvolňují elektrony a </a:t>
            </a:r>
            <a:r>
              <a:rPr lang="cs-CZ" sz="2000" dirty="0" smtClean="0">
                <a:latin typeface="Calibri" pitchFamily="34" charset="0"/>
              </a:rPr>
              <a:t>zbytek molekuly </a:t>
            </a:r>
            <a:r>
              <a:rPr lang="cs-CZ" sz="2000" dirty="0">
                <a:latin typeface="Calibri" pitchFamily="34" charset="0"/>
              </a:rPr>
              <a:t>tvoří kladný iont. Elektrony se mohou </a:t>
            </a:r>
            <a:r>
              <a:rPr lang="cs-CZ" sz="2000" dirty="0" smtClean="0">
                <a:latin typeface="Calibri" pitchFamily="34" charset="0"/>
              </a:rPr>
              <a:t>zachytit na </a:t>
            </a:r>
            <a:r>
              <a:rPr lang="cs-CZ" sz="2000" dirty="0">
                <a:latin typeface="Calibri" pitchFamily="34" charset="0"/>
              </a:rPr>
              <a:t>neutrálních molekulách a vznikají tak záporné ionty</a:t>
            </a:r>
          </a:p>
          <a:p>
            <a:pPr eaLnBrk="1" hangingPunct="1">
              <a:buSzPct val="60000"/>
            </a:pPr>
            <a:endParaRPr lang="cs-CZ" sz="2000" dirty="0"/>
          </a:p>
          <a:p>
            <a:pPr eaLnBrk="1" hangingPunct="1"/>
            <a:r>
              <a:rPr lang="cs-CZ" sz="2400" dirty="0" smtClean="0"/>
              <a:t>Ionizace plynu závisí na druhu molekul plynu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585265" y="332656"/>
            <a:ext cx="528287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Co je v takovém plynu vodičem elektrického proudu?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97109" y="2411191"/>
            <a:ext cx="299785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Kdy dochází k ionizaci plynu?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14765" y="793736"/>
            <a:ext cx="8148993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b">
            <a:spAutoFit/>
          </a:bodyPr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Elektrický proud v plynech je tvořen usměrněným pohybem volných iontů a elektronů.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897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ovéPole 4"/>
          <p:cNvSpPr txBox="1">
            <a:spLocks noChangeArrowheads="1"/>
          </p:cNvSpPr>
          <p:nvPr/>
        </p:nvSpPr>
        <p:spPr bwMode="auto">
          <a:xfrm>
            <a:off x="287215" y="404664"/>
            <a:ext cx="8856663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/>
            <a:r>
              <a:rPr lang="cs-CZ" dirty="0" smtClean="0">
                <a:latin typeface="Calibri" pitchFamily="34" charset="0"/>
              </a:rPr>
              <a:t>Ionty </a:t>
            </a:r>
            <a:r>
              <a:rPr lang="cs-CZ" dirty="0">
                <a:latin typeface="Calibri" pitchFamily="34" charset="0"/>
              </a:rPr>
              <a:t>s opačným nábojem, popř. kladné ionty a elektrony se spojují a vznikají opět </a:t>
            </a:r>
            <a:r>
              <a:rPr lang="cs-CZ" dirty="0" smtClean="0">
                <a:latin typeface="Calibri" pitchFamily="34" charset="0"/>
              </a:rPr>
              <a:t>neutrální </a:t>
            </a:r>
            <a:r>
              <a:rPr lang="cs-CZ" dirty="0">
                <a:latin typeface="Calibri" pitchFamily="34" charset="0"/>
              </a:rPr>
              <a:t>molekuly plynu</a:t>
            </a:r>
          </a:p>
          <a:p>
            <a:pPr eaLnBrk="1" hangingPunct="1">
              <a:buFont typeface="Wingdings" pitchFamily="2" charset="2"/>
              <a:buChar char="Ø"/>
            </a:pPr>
            <a:endParaRPr lang="cs-CZ" dirty="0">
              <a:latin typeface="Calibri" pitchFamily="34" charset="0"/>
            </a:endParaRPr>
          </a:p>
          <a:p>
            <a:pPr eaLnBrk="1" hangingPunct="1"/>
            <a:r>
              <a:rPr lang="cs-CZ" sz="2400" dirty="0" smtClean="0">
                <a:latin typeface="Calibri" pitchFamily="34" charset="0"/>
              </a:rPr>
              <a:t>Jestliže </a:t>
            </a:r>
            <a:r>
              <a:rPr lang="cs-CZ" sz="2400" dirty="0">
                <a:latin typeface="Calibri" pitchFamily="34" charset="0"/>
              </a:rPr>
              <a:t>na plyn přestanou působit vlivy, </a:t>
            </a:r>
            <a:r>
              <a:rPr lang="cs-CZ" sz="2400" dirty="0" smtClean="0">
                <a:latin typeface="Calibri" pitchFamily="34" charset="0"/>
              </a:rPr>
              <a:t>který zapříčiňují </a:t>
            </a:r>
            <a:r>
              <a:rPr lang="cs-CZ" sz="2400" dirty="0">
                <a:latin typeface="Calibri" pitchFamily="34" charset="0"/>
              </a:rPr>
              <a:t>IONIZACI  </a:t>
            </a:r>
            <a:r>
              <a:rPr lang="cs-CZ" dirty="0">
                <a:latin typeface="Calibri" pitchFamily="34" charset="0"/>
              </a:rPr>
              <a:t>-  </a:t>
            </a:r>
            <a:r>
              <a:rPr lang="cs-CZ" sz="2400" b="1" dirty="0">
                <a:solidFill>
                  <a:srgbClr val="C00000"/>
                </a:solidFill>
                <a:latin typeface="Calibri" pitchFamily="34" charset="0"/>
              </a:rPr>
              <a:t>náboj zaniká a plyn se stává nevodivým</a:t>
            </a:r>
          </a:p>
        </p:txBody>
      </p:sp>
      <p:sp>
        <p:nvSpPr>
          <p:cNvPr id="7" name="Zástupný symbol pro text 2"/>
          <p:cNvSpPr>
            <a:spLocks noGrp="1"/>
          </p:cNvSpPr>
          <p:nvPr>
            <p:ph type="body" idx="1"/>
          </p:nvPr>
        </p:nvSpPr>
        <p:spPr>
          <a:xfrm>
            <a:off x="683568" y="2675408"/>
            <a:ext cx="3528392" cy="2985839"/>
          </a:xfrm>
        </p:spPr>
        <p:txBody>
          <a:bodyPr anchor="t">
            <a:normAutofit/>
          </a:bodyPr>
          <a:lstStyle/>
          <a:p>
            <a:pPr marL="374650" algn="ctr"/>
            <a:endParaRPr lang="cs-CZ" sz="2800" dirty="0" smtClean="0"/>
          </a:p>
          <a:p>
            <a:pPr marL="374650" algn="ctr"/>
            <a:r>
              <a:rPr lang="cs-CZ" sz="2800" b="1" dirty="0" smtClean="0">
                <a:solidFill>
                  <a:schemeClr val="tx1"/>
                </a:solidFill>
                <a:latin typeface="Calibri" pitchFamily="34" charset="0"/>
              </a:rPr>
              <a:t>Co to je plazma?</a:t>
            </a:r>
            <a:endParaRPr lang="cs-CZ" sz="2800" b="1" dirty="0">
              <a:solidFill>
                <a:schemeClr val="tx1"/>
              </a:solidFill>
              <a:latin typeface="Calibri" pitchFamily="34" charset="0"/>
            </a:endParaRPr>
          </a:p>
          <a:p>
            <a:pPr marL="374650" algn="ctr"/>
            <a:r>
              <a:rPr sz="2800" dirty="0" err="1" smtClean="0">
                <a:solidFill>
                  <a:schemeClr val="tx1"/>
                </a:solidFill>
                <a:latin typeface="Calibri" pitchFamily="34" charset="0"/>
              </a:rPr>
              <a:t>Částečně</a:t>
            </a:r>
            <a:r>
              <a:rPr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sz="2800" dirty="0" err="1" smtClean="0">
                <a:solidFill>
                  <a:schemeClr val="tx1"/>
                </a:solidFill>
                <a:latin typeface="Calibri" pitchFamily="34" charset="0"/>
              </a:rPr>
              <a:t>nebo</a:t>
            </a:r>
            <a:r>
              <a:rPr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sz="2800" dirty="0" err="1" smtClean="0">
                <a:solidFill>
                  <a:schemeClr val="tx1"/>
                </a:solidFill>
                <a:latin typeface="Calibri" pitchFamily="34" charset="0"/>
              </a:rPr>
              <a:t>zcela</a:t>
            </a:r>
            <a:r>
              <a:rPr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sz="2800" dirty="0" err="1" smtClean="0">
                <a:solidFill>
                  <a:schemeClr val="tx1"/>
                </a:solidFill>
                <a:latin typeface="Calibri" pitchFamily="34" charset="0"/>
              </a:rPr>
              <a:t>zionizovaný</a:t>
            </a:r>
            <a:r>
              <a:rPr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sz="2800" dirty="0" err="1" smtClean="0">
                <a:solidFill>
                  <a:schemeClr val="tx1"/>
                </a:solidFill>
                <a:latin typeface="Calibri" pitchFamily="34" charset="0"/>
              </a:rPr>
              <a:t>plyn</a:t>
            </a:r>
            <a:endParaRPr sz="2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74650" algn="ctr"/>
            <a:r>
              <a:rPr sz="2400" b="1" u="sng" dirty="0" err="1" smtClean="0">
                <a:solidFill>
                  <a:schemeClr val="tx1"/>
                </a:solidFill>
                <a:latin typeface="Calibri" pitchFamily="34" charset="0"/>
              </a:rPr>
              <a:t>Hustota</a:t>
            </a:r>
            <a:r>
              <a:rPr sz="2400" b="1" u="sng" dirty="0" smtClean="0">
                <a:solidFill>
                  <a:schemeClr val="tx1"/>
                </a:solidFill>
                <a:latin typeface="Calibri" pitchFamily="34" charset="0"/>
              </a:rPr>
              <a:t> +  a – </a:t>
            </a:r>
            <a:r>
              <a:rPr sz="2400" b="1" u="sng" dirty="0" err="1" smtClean="0">
                <a:solidFill>
                  <a:schemeClr val="tx1"/>
                </a:solidFill>
                <a:latin typeface="Calibri" pitchFamily="34" charset="0"/>
              </a:rPr>
              <a:t>iontů</a:t>
            </a:r>
            <a:r>
              <a:rPr sz="2400" b="1" u="sng" dirty="0" smtClean="0">
                <a:solidFill>
                  <a:schemeClr val="tx1"/>
                </a:solidFill>
                <a:latin typeface="Calibri" pitchFamily="34" charset="0"/>
              </a:rPr>
              <a:t> je </a:t>
            </a:r>
            <a:r>
              <a:rPr sz="2400" b="1" u="sng" dirty="0" err="1" smtClean="0">
                <a:solidFill>
                  <a:schemeClr val="tx1"/>
                </a:solidFill>
                <a:latin typeface="Calibri" pitchFamily="34" charset="0"/>
              </a:rPr>
              <a:t>stejná</a:t>
            </a:r>
            <a:endParaRPr sz="2400" b="1" u="sng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780928"/>
            <a:ext cx="3655053" cy="274129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4788024" y="5805264"/>
            <a:ext cx="403244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dirty="0" smtClean="0"/>
              <a:t>Zdroj: http://scienceblogs.com/startswithabang/2010/04/the_greatest_story_ever_told_-_7.php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2477697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1057922"/>
            <a:ext cx="158417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Jiskrový výboj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312368" y="1017032"/>
            <a:ext cx="230425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Obloukový výboj</a:t>
            </a:r>
            <a:endParaRPr lang="cs-CZ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8" y="1664691"/>
            <a:ext cx="2374900" cy="3810000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0" y="5487714"/>
            <a:ext cx="331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Zdroj: http://atrey.karlin.mff.cuni.cz/~marble/d/?p=3</a:t>
            </a:r>
            <a:endParaRPr lang="cs-CZ" sz="1100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747446"/>
            <a:ext cx="3618218" cy="2257768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2555155" y="3994585"/>
            <a:ext cx="417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Zdroj: http://stinene-kovove-obloukove-svarovani.navajo.cz/</a:t>
            </a:r>
            <a:endParaRPr lang="cs-CZ" sz="1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516216" y="1017032"/>
            <a:ext cx="230425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Výboj ve zředěných plynech</a:t>
            </a:r>
            <a:endParaRPr lang="cs-CZ" b="1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360" y="1747446"/>
            <a:ext cx="2574032" cy="1930524"/>
          </a:xfrm>
          <a:prstGeom prst="rect">
            <a:avLst/>
          </a:prstGeom>
        </p:spPr>
      </p:pic>
      <p:sp>
        <p:nvSpPr>
          <p:cNvPr id="13" name="TextovéPole 12"/>
          <p:cNvSpPr txBox="1"/>
          <p:nvPr/>
        </p:nvSpPr>
        <p:spPr>
          <a:xfrm>
            <a:off x="6509360" y="3861048"/>
            <a:ext cx="2634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Zdroj: http://video.easybranches.com/v%C3%BDboj+v+pynu/</a:t>
            </a:r>
            <a:endParaRPr lang="cs-CZ" sz="800" dirty="0"/>
          </a:p>
        </p:txBody>
      </p:sp>
    </p:spTree>
    <p:extLst>
      <p:ext uri="{BB962C8B-B14F-4D97-AF65-F5344CB8AC3E}">
        <p14:creationId xmlns:p14="http://schemas.microsoft.com/office/powerpoint/2010/main" val="2580259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980728"/>
            <a:ext cx="77768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b="1" dirty="0" smtClean="0"/>
              <a:t>Blesk</a:t>
            </a:r>
            <a:r>
              <a:rPr lang="cs-CZ" dirty="0" smtClean="0"/>
              <a:t> je velmi krátce trvající elektrický proud např. mezi mrakem a zemí či dvěma mraky, nebo mezi jednotlivými části mraku.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05069" y="2204864"/>
            <a:ext cx="78062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Spodní část mraku s sebou nese negativní náboj. Kladný náboj se může nashromáždit na zemském povrchu, budovách, stožárech, lidech či stromech. Křivolaké záblesky negativního elektrického náboje sbíhají pod mrak. Blesk začíná slabým a slabě viditelným výbojem z mraku k zemi jako kaskáda kličkujících 50 až 200 metrů dlouhých skoků, které si prodírají cestu k zemi. </a:t>
            </a:r>
            <a:endParaRPr lang="cs-CZ" dirty="0" smtClean="0"/>
          </a:p>
          <a:p>
            <a:r>
              <a:rPr lang="cs-CZ" dirty="0" smtClean="0"/>
              <a:t>Tyto </a:t>
            </a:r>
            <a:r>
              <a:rPr lang="cs-CZ" dirty="0"/>
              <a:t>výboje jsou neviditelné  a každý trvá jen několik miliontin vteřiny; jednotlivé skoky jsou proloženy pauzou přibližně 50 miliontin vteřiny. Když se tento negativní výboj dostane do vzdálenosti kolem 50-ti metrů od kladného náboje, tak naproti sestupnému výboji vyráží vstřícný výboj od země směrem nahoru. </a:t>
            </a:r>
            <a:endParaRPr lang="cs-CZ" dirty="0" smtClean="0"/>
          </a:p>
          <a:p>
            <a:r>
              <a:rPr lang="cs-CZ" dirty="0" smtClean="0"/>
              <a:t>Oba </a:t>
            </a:r>
            <a:r>
              <a:rPr lang="cs-CZ" dirty="0"/>
              <a:t>výboje se s rachotem spojí a vytvořená silně ionizovaný kanál o průměru 5 až 10 (20) centimetrů svádí proudy 20 až 200 000 ampér prostředím, které nazýváme plazmou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1560" y="1916832"/>
            <a:ext cx="266429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 smtClean="0"/>
              <a:t>Stručný popis vzniku: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2699792" y="5836745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hlinkClick r:id="rId2"/>
              </a:rPr>
              <a:t>animace</a:t>
            </a:r>
            <a:endParaRPr lang="cs-CZ" sz="32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2087724" y="6421520"/>
            <a:ext cx="381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/>
              <a:t>http://micro.magnet.fsu.edu/electromag/java/lightning/index.html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76456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96753"/>
            <a:ext cx="7715971" cy="4291748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83568" y="5733256"/>
            <a:ext cx="77159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dirty="0" smtClean="0"/>
              <a:t>Zdroj: http://kekule.science.upjs.sk/fyzika/ucebnetexty/doplnkove/elprudplyny/01.htm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2553002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77360" y="620688"/>
            <a:ext cx="617090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Obloukový výboj:</a:t>
            </a:r>
          </a:p>
          <a:p>
            <a:endParaRPr lang="cs-CZ" dirty="0" smtClean="0"/>
          </a:p>
          <a:p>
            <a:r>
              <a:rPr lang="cs-CZ" dirty="0" smtClean="0"/>
              <a:t>Aby vznikl obloukový výboj, musí se nejprve zahřátím</a:t>
            </a:r>
          </a:p>
          <a:p>
            <a:r>
              <a:rPr lang="cs-CZ" dirty="0" smtClean="0"/>
              <a:t>ionizovat vzduch mezi elektrodami.</a:t>
            </a:r>
          </a:p>
          <a:p>
            <a:endParaRPr lang="cs-CZ" dirty="0"/>
          </a:p>
          <a:p>
            <a:r>
              <a:rPr lang="cs-CZ" dirty="0" smtClean="0"/>
              <a:t>Využití: např. svařování v obloukových pecích k tavení kovu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03933" y="3021345"/>
            <a:ext cx="727280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E</a:t>
            </a:r>
            <a:r>
              <a:rPr lang="cs-CZ" sz="2400" b="1" dirty="0" smtClean="0"/>
              <a:t>lektrický výboj ve zředěných plynech</a:t>
            </a:r>
          </a:p>
          <a:p>
            <a:r>
              <a:rPr lang="cs-CZ" dirty="0" smtClean="0"/>
              <a:t>Vzniká v trubici, z níž byl částečně vyčerpán vzduch.</a:t>
            </a:r>
          </a:p>
          <a:p>
            <a:r>
              <a:rPr lang="cs-CZ" dirty="0" smtClean="0"/>
              <a:t>Do trubice jsou zataveny 2 elektrody připojené ke zdroji napětí.</a:t>
            </a:r>
          </a:p>
          <a:p>
            <a:endParaRPr lang="cs-CZ" dirty="0" smtClean="0"/>
          </a:p>
          <a:p>
            <a:r>
              <a:rPr lang="cs-CZ" dirty="0" smtClean="0"/>
              <a:t>V trubici vznikne světélkující elektrický výboj.</a:t>
            </a:r>
          </a:p>
          <a:p>
            <a:endParaRPr lang="cs-CZ" dirty="0" smtClean="0"/>
          </a:p>
          <a:p>
            <a:r>
              <a:rPr lang="cs-CZ" dirty="0" smtClean="0"/>
              <a:t>Obsahuje-li trubice nepatrné množství jiného plynu, má</a:t>
            </a:r>
          </a:p>
          <a:p>
            <a:r>
              <a:rPr lang="cs-CZ" dirty="0" smtClean="0"/>
              <a:t>elektrický výboj různou barvu – použití v barevných světlech</a:t>
            </a:r>
          </a:p>
          <a:p>
            <a:r>
              <a:rPr lang="cs-CZ" dirty="0" smtClean="0"/>
              <a:t>z </a:t>
            </a:r>
            <a:r>
              <a:rPr lang="cs-CZ" u="sng" dirty="0" smtClean="0"/>
              <a:t>reklamních nápisů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026" y="5013176"/>
            <a:ext cx="2450483" cy="1844824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106626" y="6612160"/>
            <a:ext cx="3600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 smtClean="0"/>
              <a:t>Zdroj: http://www.sz-wholesale.com/Search-Result/Nova-Neon-Sign/</a:t>
            </a:r>
            <a:endParaRPr lang="cs-CZ" sz="900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516" y="1088739"/>
            <a:ext cx="2241771" cy="1464553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6345456" y="2636912"/>
            <a:ext cx="2802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600" dirty="0" smtClean="0"/>
              <a:t>Zdroj: http://www.galileoproduction.cz/cz/page/106/svarovani-hliniku.html</a:t>
            </a:r>
            <a:endParaRPr lang="cs-CZ" sz="600" dirty="0"/>
          </a:p>
        </p:txBody>
      </p:sp>
    </p:spTree>
    <p:extLst>
      <p:ext uri="{BB962C8B-B14F-4D97-AF65-F5344CB8AC3E}">
        <p14:creationId xmlns:p14="http://schemas.microsoft.com/office/powerpoint/2010/main" val="1994636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260648"/>
            <a:ext cx="5626968" cy="1143000"/>
          </a:xfr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Pracovní list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Může vzduch vést elektrický proud?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Jaké jsou druhy výbojů v plynech?</a:t>
            </a:r>
          </a:p>
          <a:p>
            <a:endParaRPr lang="cs-CZ" dirty="0" smtClean="0"/>
          </a:p>
          <a:p>
            <a:r>
              <a:rPr lang="cs-CZ" dirty="0" smtClean="0"/>
              <a:t>Jak se využívá obloukový výboj?</a:t>
            </a:r>
          </a:p>
          <a:p>
            <a:endParaRPr lang="cs-CZ" dirty="0" smtClean="0"/>
          </a:p>
          <a:p>
            <a:r>
              <a:rPr lang="cs-CZ" dirty="0" smtClean="0"/>
              <a:t>Co to je plazma?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967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499</Words>
  <Application>Microsoft Office PowerPoint</Application>
  <PresentationFormat>Předvádění na obrazovce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Vedení proudu v plynech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Pracovní 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Pospíšil</dc:creator>
  <cp:lastModifiedBy>Jan Pospíšil</cp:lastModifiedBy>
  <cp:revision>11</cp:revision>
  <dcterms:created xsi:type="dcterms:W3CDTF">2011-04-30T16:21:13Z</dcterms:created>
  <dcterms:modified xsi:type="dcterms:W3CDTF">2011-05-02T13:01:46Z</dcterms:modified>
  <cp:contentStatus>Konečný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