
<file path=[Content_Types].xml><?xml version="1.0" encoding="utf-8"?>
<Types xmlns="http://schemas.openxmlformats.org/package/2006/content-types">
  <Default Extension="png" ContentType="image/pn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media/image7.jpg" ContentType="image/png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8" r:id="rId3"/>
    <p:sldId id="269" r:id="rId4"/>
    <p:sldId id="259" r:id="rId5"/>
    <p:sldId id="268" r:id="rId6"/>
    <p:sldId id="271" r:id="rId7"/>
    <p:sldId id="266" r:id="rId8"/>
    <p:sldId id="260" r:id="rId9"/>
    <p:sldId id="263" r:id="rId10"/>
    <p:sldId id="264" r:id="rId11"/>
    <p:sldId id="265" r:id="rId12"/>
    <p:sldId id="261" r:id="rId13"/>
    <p:sldId id="267" r:id="rId14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510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Se&#353;it1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Se&#353;it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solidFill>
          <a:srgbClr val="92D050"/>
        </a:solidFill>
      </c:spPr>
    </c:title>
    <c:autoTitleDeleted val="0"/>
    <c:plotArea>
      <c:layout/>
      <c:scatterChart>
        <c:scatterStyle val="smoothMarker"/>
        <c:varyColors val="0"/>
        <c:ser>
          <c:idx val="0"/>
          <c:order val="0"/>
          <c:tx>
            <c:v>Průběh střídavého proudu</c:v>
          </c:tx>
          <c:spPr>
            <a:ln>
              <a:noFill/>
            </a:ln>
          </c:spPr>
          <c:marker>
            <c:symbol val="diamond"/>
            <c:size val="10"/>
            <c:spPr>
              <a:solidFill>
                <a:srgbClr val="C00000"/>
              </a:solidFill>
              <a:ln>
                <a:solidFill>
                  <a:srgbClr val="C00000"/>
                </a:solidFill>
              </a:ln>
            </c:spPr>
          </c:marker>
          <c:xVal>
            <c:numRef>
              <c:f>List1!$B$1:$L$1</c:f>
              <c:numCache>
                <c:formatCode>General</c:formatCode>
                <c:ptCount val="11"/>
                <c:pt idx="0">
                  <c:v>0</c:v>
                </c:pt>
                <c:pt idx="1">
                  <c:v>0.02</c:v>
                </c:pt>
                <c:pt idx="2">
                  <c:v>0.04</c:v>
                </c:pt>
                <c:pt idx="3">
                  <c:v>0.06</c:v>
                </c:pt>
                <c:pt idx="4">
                  <c:v>0.08</c:v>
                </c:pt>
                <c:pt idx="5">
                  <c:v>0.1</c:v>
                </c:pt>
                <c:pt idx="6">
                  <c:v>0.12</c:v>
                </c:pt>
                <c:pt idx="7">
                  <c:v>0.14000000000000001</c:v>
                </c:pt>
                <c:pt idx="8">
                  <c:v>0.16</c:v>
                </c:pt>
                <c:pt idx="9">
                  <c:v>0.18</c:v>
                </c:pt>
                <c:pt idx="10">
                  <c:v>0.2</c:v>
                </c:pt>
              </c:numCache>
            </c:numRef>
          </c:xVal>
          <c:yVal>
            <c:numRef>
              <c:f>List1!$B$2:$L$2</c:f>
              <c:numCache>
                <c:formatCode>General</c:formatCode>
                <c:ptCount val="11"/>
                <c:pt idx="0">
                  <c:v>0</c:v>
                </c:pt>
                <c:pt idx="1">
                  <c:v>13</c:v>
                </c:pt>
                <c:pt idx="2">
                  <c:v>24</c:v>
                </c:pt>
                <c:pt idx="3">
                  <c:v>26</c:v>
                </c:pt>
                <c:pt idx="4">
                  <c:v>16</c:v>
                </c:pt>
                <c:pt idx="5">
                  <c:v>0</c:v>
                </c:pt>
                <c:pt idx="6">
                  <c:v>-18</c:v>
                </c:pt>
                <c:pt idx="7">
                  <c:v>-26</c:v>
                </c:pt>
                <c:pt idx="8">
                  <c:v>-24</c:v>
                </c:pt>
                <c:pt idx="9">
                  <c:v>-15</c:v>
                </c:pt>
                <c:pt idx="10">
                  <c:v>0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1209728"/>
        <c:axId val="71212032"/>
      </c:scatterChart>
      <c:valAx>
        <c:axId val="71209728"/>
        <c:scaling>
          <c:orientation val="minMax"/>
          <c:min val="0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cs-CZ" sz="1800"/>
                  <a:t>čas t v sekundách</a:t>
                </a:r>
              </a:p>
            </c:rich>
          </c:tx>
          <c:layout>
            <c:manualLayout>
              <c:xMode val="edge"/>
              <c:yMode val="edge"/>
              <c:x val="0.42331704699492867"/>
              <c:y val="0.89293140535512872"/>
            </c:manualLayout>
          </c:layout>
          <c:overlay val="0"/>
          <c:spPr>
            <a:solidFill>
              <a:srgbClr val="FFC000"/>
            </a:solidFill>
          </c:spPr>
        </c:title>
        <c:numFmt formatCode="General" sourceLinked="1"/>
        <c:majorTickMark val="out"/>
        <c:minorTickMark val="none"/>
        <c:tickLblPos val="nextTo"/>
        <c:spPr>
          <a:noFill/>
          <a:ln w="31750">
            <a:solidFill>
              <a:schemeClr val="tx1"/>
            </a:solidFill>
          </a:ln>
        </c:spPr>
        <c:txPr>
          <a:bodyPr/>
          <a:lstStyle/>
          <a:p>
            <a:pPr>
              <a:defRPr sz="1200"/>
            </a:pPr>
            <a:endParaRPr lang="cs-CZ"/>
          </a:p>
        </c:txPr>
        <c:crossAx val="71212032"/>
        <c:crosses val="autoZero"/>
        <c:crossBetween val="midCat"/>
      </c:valAx>
      <c:valAx>
        <c:axId val="71212032"/>
        <c:scaling>
          <c:orientation val="minMax"/>
        </c:scaling>
        <c:delete val="0"/>
        <c:axPos val="l"/>
        <c:majorGridlines>
          <c:spPr>
            <a:ln>
              <a:gradFill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800"/>
                </a:pPr>
                <a:r>
                  <a:rPr lang="en-US" sz="1800"/>
                  <a:t>P</a:t>
                </a:r>
                <a:r>
                  <a:rPr lang="cs-CZ" sz="1800"/>
                  <a:t>roud v </a:t>
                </a:r>
                <a:r>
                  <a:rPr lang="el-GR" sz="1800"/>
                  <a:t>μ</a:t>
                </a:r>
                <a:r>
                  <a:rPr lang="cs-CZ" sz="1800"/>
                  <a:t>A</a:t>
                </a:r>
                <a:endParaRPr lang="en-US" sz="1800"/>
              </a:p>
            </c:rich>
          </c:tx>
          <c:layout/>
          <c:overlay val="0"/>
          <c:spPr>
            <a:solidFill>
              <a:srgbClr val="FFC000"/>
            </a:solidFill>
          </c:spPr>
        </c:title>
        <c:numFmt formatCode="General" sourceLinked="1"/>
        <c:majorTickMark val="out"/>
        <c:minorTickMark val="none"/>
        <c:tickLblPos val="nextTo"/>
        <c:spPr>
          <a:noFill/>
          <a:ln w="31750">
            <a:solidFill>
              <a:schemeClr val="tx1"/>
            </a:solidFill>
          </a:ln>
        </c:spPr>
        <c:txPr>
          <a:bodyPr/>
          <a:lstStyle/>
          <a:p>
            <a:pPr>
              <a:defRPr sz="1100"/>
            </a:pPr>
            <a:endParaRPr lang="cs-CZ"/>
          </a:p>
        </c:txPr>
        <c:crossAx val="71209728"/>
        <c:crosses val="autoZero"/>
        <c:crossBetween val="midCat"/>
      </c:valAx>
      <c:spPr>
        <a:ln w="3175" cap="rnd" cmpd="sng"/>
      </c:spPr>
    </c:plotArea>
    <c:plotVisOnly val="1"/>
    <c:dispBlanksAs val="gap"/>
    <c:showDLblsOverMax val="0"/>
  </c:chart>
  <c:spPr>
    <a:solidFill>
      <a:schemeClr val="bg1"/>
    </a:solidFill>
    <a:ln w="38100" cmpd="tri">
      <a:solidFill>
        <a:schemeClr val="tx1"/>
      </a:solidFill>
    </a:ln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4.0384139485959383E-2"/>
          <c:y val="2.5705251782724408E-2"/>
          <c:w val="0.93548017161390928"/>
          <c:h val="0.94852987772745168"/>
        </c:manualLayout>
      </c:layout>
      <c:scatterChart>
        <c:scatterStyle val="smoothMarker"/>
        <c:varyColors val="0"/>
        <c:ser>
          <c:idx val="0"/>
          <c:order val="0"/>
          <c:marker>
            <c:symbol val="none"/>
          </c:marker>
          <c:xVal>
            <c:numRef>
              <c:f>List1!$B$1:$AZ$1</c:f>
              <c:numCache>
                <c:formatCode>General</c:formatCode>
                <c:ptCount val="51"/>
                <c:pt idx="0">
                  <c:v>0</c:v>
                </c:pt>
                <c:pt idx="1">
                  <c:v>0.02</c:v>
                </c:pt>
                <c:pt idx="2">
                  <c:v>0.04</c:v>
                </c:pt>
                <c:pt idx="3">
                  <c:v>0.06</c:v>
                </c:pt>
                <c:pt idx="4">
                  <c:v>0.08</c:v>
                </c:pt>
                <c:pt idx="5">
                  <c:v>0.1</c:v>
                </c:pt>
                <c:pt idx="6">
                  <c:v>0.12</c:v>
                </c:pt>
                <c:pt idx="7">
                  <c:v>0.14000000000000001</c:v>
                </c:pt>
                <c:pt idx="8">
                  <c:v>0.16</c:v>
                </c:pt>
                <c:pt idx="9">
                  <c:v>0.18</c:v>
                </c:pt>
                <c:pt idx="10">
                  <c:v>0.2</c:v>
                </c:pt>
                <c:pt idx="11">
                  <c:v>0.22</c:v>
                </c:pt>
                <c:pt idx="12">
                  <c:v>0.24</c:v>
                </c:pt>
                <c:pt idx="13">
                  <c:v>0.26</c:v>
                </c:pt>
                <c:pt idx="14">
                  <c:v>0.28000000000000003</c:v>
                </c:pt>
                <c:pt idx="15">
                  <c:v>0.3</c:v>
                </c:pt>
                <c:pt idx="16">
                  <c:v>0.32</c:v>
                </c:pt>
                <c:pt idx="17">
                  <c:v>0.34</c:v>
                </c:pt>
                <c:pt idx="18">
                  <c:v>0.36</c:v>
                </c:pt>
                <c:pt idx="19">
                  <c:v>0.38</c:v>
                </c:pt>
                <c:pt idx="20">
                  <c:v>0.4</c:v>
                </c:pt>
                <c:pt idx="21">
                  <c:v>0.42</c:v>
                </c:pt>
                <c:pt idx="22">
                  <c:v>0.44</c:v>
                </c:pt>
                <c:pt idx="23">
                  <c:v>0.46</c:v>
                </c:pt>
                <c:pt idx="24">
                  <c:v>0.48</c:v>
                </c:pt>
                <c:pt idx="25">
                  <c:v>0.5</c:v>
                </c:pt>
                <c:pt idx="26">
                  <c:v>0.52</c:v>
                </c:pt>
                <c:pt idx="27">
                  <c:v>0.54</c:v>
                </c:pt>
                <c:pt idx="28">
                  <c:v>0.56000000000000005</c:v>
                </c:pt>
                <c:pt idx="29">
                  <c:v>0.57999999999999996</c:v>
                </c:pt>
                <c:pt idx="30">
                  <c:v>0.6</c:v>
                </c:pt>
              </c:numCache>
            </c:numRef>
          </c:xVal>
          <c:yVal>
            <c:numRef>
              <c:f>List1!$B$2:$AZ$2</c:f>
              <c:numCache>
                <c:formatCode>General</c:formatCode>
                <c:ptCount val="51"/>
                <c:pt idx="0">
                  <c:v>0</c:v>
                </c:pt>
                <c:pt idx="1">
                  <c:v>13</c:v>
                </c:pt>
                <c:pt idx="2">
                  <c:v>24</c:v>
                </c:pt>
                <c:pt idx="3">
                  <c:v>26</c:v>
                </c:pt>
                <c:pt idx="4">
                  <c:v>16</c:v>
                </c:pt>
                <c:pt idx="5">
                  <c:v>0</c:v>
                </c:pt>
                <c:pt idx="6">
                  <c:v>-18</c:v>
                </c:pt>
                <c:pt idx="7">
                  <c:v>-26</c:v>
                </c:pt>
                <c:pt idx="8">
                  <c:v>-24</c:v>
                </c:pt>
                <c:pt idx="9">
                  <c:v>-15</c:v>
                </c:pt>
                <c:pt idx="10">
                  <c:v>0</c:v>
                </c:pt>
                <c:pt idx="11">
                  <c:v>13</c:v>
                </c:pt>
                <c:pt idx="12">
                  <c:v>24</c:v>
                </c:pt>
                <c:pt idx="13">
                  <c:v>26</c:v>
                </c:pt>
                <c:pt idx="14">
                  <c:v>16</c:v>
                </c:pt>
                <c:pt idx="15">
                  <c:v>0</c:v>
                </c:pt>
                <c:pt idx="16">
                  <c:v>-18</c:v>
                </c:pt>
                <c:pt idx="17">
                  <c:v>-26</c:v>
                </c:pt>
                <c:pt idx="18">
                  <c:v>-24</c:v>
                </c:pt>
                <c:pt idx="19">
                  <c:v>-15</c:v>
                </c:pt>
                <c:pt idx="20">
                  <c:v>0</c:v>
                </c:pt>
                <c:pt idx="21">
                  <c:v>13</c:v>
                </c:pt>
                <c:pt idx="22">
                  <c:v>24</c:v>
                </c:pt>
                <c:pt idx="23">
                  <c:v>26</c:v>
                </c:pt>
                <c:pt idx="24">
                  <c:v>16</c:v>
                </c:pt>
                <c:pt idx="25">
                  <c:v>0</c:v>
                </c:pt>
                <c:pt idx="26">
                  <c:v>-18</c:v>
                </c:pt>
                <c:pt idx="27">
                  <c:v>-26</c:v>
                </c:pt>
                <c:pt idx="28">
                  <c:v>-24</c:v>
                </c:pt>
                <c:pt idx="29">
                  <c:v>-15</c:v>
                </c:pt>
                <c:pt idx="30">
                  <c:v>0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3863552"/>
        <c:axId val="73865088"/>
      </c:scatterChart>
      <c:valAx>
        <c:axId val="738635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25400">
            <a:solidFill>
              <a:schemeClr val="tx1"/>
            </a:solidFill>
            <a:tailEnd type="arrow"/>
          </a:ln>
        </c:spPr>
        <c:txPr>
          <a:bodyPr/>
          <a:lstStyle/>
          <a:p>
            <a:pPr>
              <a:defRPr sz="1460" b="1" i="0" baseline="0"/>
            </a:pPr>
            <a:endParaRPr lang="cs-CZ"/>
          </a:p>
        </c:txPr>
        <c:crossAx val="73865088"/>
        <c:crosses val="autoZero"/>
        <c:crossBetween val="midCat"/>
      </c:valAx>
      <c:valAx>
        <c:axId val="7386508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73863552"/>
        <c:crosses val="autoZero"/>
        <c:crossBetween val="midCat"/>
      </c:valAx>
    </c:plotArea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F19A0A-FB33-471B-B356-CFD5D53B1B66}" type="datetimeFigureOut">
              <a:rPr lang="cs-CZ" smtClean="0"/>
              <a:t>1.11.2011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24BE46-8D2F-431D-8CD4-9ABB8A67585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849555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9F9E9-8473-477E-9252-6B68CD7C7D99}" type="datetime1">
              <a:rPr lang="cs-CZ" smtClean="0"/>
              <a:t>1.11.2011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V./2./92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B4BEE-B9A5-4F02-8317-06AA5F5A848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211516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233DE-A7FC-4A97-B45A-577E44C8FF2E}" type="datetime1">
              <a:rPr lang="cs-CZ" smtClean="0"/>
              <a:t>1.11.2011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V./2./92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B4BEE-B9A5-4F02-8317-06AA5F5A848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090801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14EB4-1E0B-4F11-96FC-82E7DE896C30}" type="datetime1">
              <a:rPr lang="cs-CZ" smtClean="0"/>
              <a:t>1.11.2011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V./2./92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B4BEE-B9A5-4F02-8317-06AA5F5A848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998589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CC7D9-586F-4863-8DEC-17805DFBC35C}" type="datetime1">
              <a:rPr lang="cs-CZ" smtClean="0"/>
              <a:t>1.11.2011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V./2./92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B4BEE-B9A5-4F02-8317-06AA5F5A848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892838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C2AD0B-E391-4332-BF89-EE49907E1199}" type="datetime1">
              <a:rPr lang="cs-CZ" smtClean="0"/>
              <a:t>1.11.2011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V./2./92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B4BEE-B9A5-4F02-8317-06AA5F5A848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437654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25697-1914-4076-A1A5-0823168A3F68}" type="datetime1">
              <a:rPr lang="cs-CZ" smtClean="0"/>
              <a:t>1.11.2011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V./2./92</a:t>
            </a: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B4BEE-B9A5-4F02-8317-06AA5F5A848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444248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D20E36-8D0C-4A7D-A33A-897F5AEE13B1}" type="datetime1">
              <a:rPr lang="cs-CZ" smtClean="0"/>
              <a:t>1.11.2011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V./2./92</a:t>
            </a:r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B4BEE-B9A5-4F02-8317-06AA5F5A848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416547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55E6B-ABD1-4F2E-9797-6A8F2BB7D749}" type="datetime1">
              <a:rPr lang="cs-CZ" smtClean="0"/>
              <a:t>1.11.2011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V./2./92</a:t>
            </a: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B4BEE-B9A5-4F02-8317-06AA5F5A848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39355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24271-0819-4244-92C0-72120FA251C1}" type="datetime1">
              <a:rPr lang="cs-CZ" smtClean="0"/>
              <a:t>1.11.2011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V./2./92</a:t>
            </a: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B4BEE-B9A5-4F02-8317-06AA5F5A848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412787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D5733-75A4-4ABA-B7FB-70E7BFCD4858}" type="datetime1">
              <a:rPr lang="cs-CZ" smtClean="0"/>
              <a:t>1.11.2011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V./2./92</a:t>
            </a: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B4BEE-B9A5-4F02-8317-06AA5F5A848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026256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3C6FF-FCBF-4E43-BC2A-B909E0F048AD}" type="datetime1">
              <a:rPr lang="cs-CZ" smtClean="0"/>
              <a:t>1.11.2011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V./2./92</a:t>
            </a: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9B4BEE-B9A5-4F02-8317-06AA5F5A848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752560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74C78D-4525-4BFF-A45C-1BBA57FC319E}" type="datetime1">
              <a:rPr lang="cs-CZ" smtClean="0"/>
              <a:t>1.11.2011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cs-CZ" smtClean="0"/>
              <a:t>V./2./92</a:t>
            </a: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9B4BEE-B9A5-4F02-8317-06AA5F5A848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116168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5" Type="http://schemas.openxmlformats.org/officeDocument/2006/relationships/hyperlink" Target="http://translate.google.cz/translate?hl=cs&amp;langpair=en|cs&amp;u=http://www.pbs.org/wgbh/amex/edison/sfeature/acdc.html" TargetMode="External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jpg"/><Relationship Id="rId7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>
              <a:lnSpc>
                <a:spcPct val="200000"/>
              </a:lnSpc>
            </a:pPr>
            <a:r>
              <a:rPr lang="cs-CZ" sz="7200" dirty="0" smtClean="0">
                <a:solidFill>
                  <a:srgbClr val="C00000"/>
                </a:solidFill>
                <a:latin typeface="Candles" pitchFamily="2" charset="0"/>
              </a:rPr>
              <a:t>STŘÍDAVÝ PROUD</a:t>
            </a:r>
            <a:endParaRPr lang="cs-CZ" sz="7200" dirty="0">
              <a:solidFill>
                <a:srgbClr val="C00000"/>
              </a:solidFill>
              <a:latin typeface="Candles" pitchFamily="2" charset="0"/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V./2./92</a:t>
            </a:r>
            <a:endParaRPr lang="cs-CZ"/>
          </a:p>
        </p:txBody>
      </p:sp>
      <p:sp>
        <p:nvSpPr>
          <p:cNvPr id="4" name="Šikmý pruh 3"/>
          <p:cNvSpPr/>
          <p:nvPr/>
        </p:nvSpPr>
        <p:spPr>
          <a:xfrm>
            <a:off x="0" y="0"/>
            <a:ext cx="1907704" cy="2420888"/>
          </a:xfrm>
          <a:prstGeom prst="diagStripe">
            <a:avLst/>
          </a:prstGeom>
          <a:solidFill>
            <a:srgbClr val="FFC0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>
                <a:rot lat="0" lon="0" rev="3000000"/>
              </a:camera>
              <a:lightRig rig="threePt" dir="t"/>
            </a:scene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 dirty="0">
                <a:solidFill>
                  <a:srgbClr val="C00000"/>
                </a:solidFill>
              </a:rPr>
              <a:t>Nadpis do sešitu</a:t>
            </a:r>
          </a:p>
        </p:txBody>
      </p:sp>
    </p:spTree>
    <p:extLst>
      <p:ext uri="{BB962C8B-B14F-4D97-AF65-F5344CB8AC3E}">
        <p14:creationId xmlns:p14="http://schemas.microsoft.com/office/powerpoint/2010/main" val="2502982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r>
              <a:rPr lang="cs-CZ" dirty="0" smtClean="0"/>
              <a:t>Příklady</a:t>
            </a: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507845" y="1547500"/>
            <a:ext cx="3200059" cy="6463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dirty="0" smtClean="0"/>
              <a:t>Jakou frekvenci má střídavý proud, který má periodu 0,5 s?</a:t>
            </a: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595706" y="2470830"/>
            <a:ext cx="16158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Střídavý proud</a:t>
            </a:r>
          </a:p>
          <a:p>
            <a:r>
              <a:rPr lang="cs-CZ" dirty="0" smtClean="0"/>
              <a:t>T = 0,5 s</a:t>
            </a:r>
          </a:p>
          <a:p>
            <a:r>
              <a:rPr lang="cs-CZ" u="sng" dirty="0" smtClean="0"/>
              <a:t>f = ? Hz</a:t>
            </a:r>
            <a:endParaRPr lang="cs-CZ" u="sn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ovéPole 6"/>
              <p:cNvSpPr txBox="1"/>
              <p:nvPr/>
            </p:nvSpPr>
            <p:spPr>
              <a:xfrm>
                <a:off x="306514" y="3381824"/>
                <a:ext cx="1440160" cy="8879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1" i="1">
                          <a:latin typeface="Cambria Math"/>
                        </a:rPr>
                        <m:t>𝒇</m:t>
                      </m:r>
                      <m:r>
                        <a:rPr lang="cs-CZ" b="1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cs-CZ" b="1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cs-CZ" b="1" i="1"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cs-CZ" b="1" i="1">
                              <a:latin typeface="Cambria Math"/>
                            </a:rPr>
                            <m:t>𝑻</m:t>
                          </m:r>
                        </m:den>
                      </m:f>
                    </m:oMath>
                  </m:oMathPara>
                </a14:m>
                <a:endParaRPr lang="cs-CZ" b="1" i="1" dirty="0"/>
              </a:p>
              <a:p>
                <a:endParaRPr lang="cs-CZ" dirty="0"/>
              </a:p>
            </p:txBody>
          </p:sp>
        </mc:Choice>
        <mc:Fallback xmlns="">
          <p:sp>
            <p:nvSpPr>
              <p:cNvPr id="7" name="TextovéPole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514" y="3381824"/>
                <a:ext cx="1440160" cy="887935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ovéPole 7"/>
              <p:cNvSpPr txBox="1"/>
              <p:nvPr/>
            </p:nvSpPr>
            <p:spPr>
              <a:xfrm>
                <a:off x="354930" y="4106575"/>
                <a:ext cx="1440160" cy="9190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1" i="1" smtClean="0">
                          <a:latin typeface="Cambria Math"/>
                        </a:rPr>
                        <m:t>𝒇</m:t>
                      </m:r>
                      <m:r>
                        <a:rPr lang="cs-CZ" b="1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cs-CZ" b="1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cs-CZ" b="1" i="1"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cs-CZ" b="1" i="1" smtClean="0">
                              <a:latin typeface="Cambria Math"/>
                            </a:rPr>
                            <m:t>𝟎</m:t>
                          </m:r>
                          <m:r>
                            <a:rPr lang="cs-CZ" b="1" i="1" smtClean="0">
                              <a:latin typeface="Cambria Math"/>
                            </a:rPr>
                            <m:t>,</m:t>
                          </m:r>
                          <m:r>
                            <a:rPr lang="cs-CZ" b="1" i="1" smtClean="0">
                              <a:latin typeface="Cambria Math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cs-CZ" b="1" i="1" dirty="0"/>
              </a:p>
              <a:p>
                <a:endParaRPr lang="cs-CZ" dirty="0"/>
              </a:p>
            </p:txBody>
          </p:sp>
        </mc:Choice>
        <mc:Fallback xmlns="">
          <p:sp>
            <p:nvSpPr>
              <p:cNvPr id="8" name="TextovéPole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930" y="4106575"/>
                <a:ext cx="1440160" cy="919034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ovéPole 8"/>
              <p:cNvSpPr txBox="1"/>
              <p:nvPr/>
            </p:nvSpPr>
            <p:spPr>
              <a:xfrm>
                <a:off x="595706" y="4840943"/>
                <a:ext cx="144016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cs-CZ" b="1" i="1" smtClean="0">
                        <a:latin typeface="Cambria Math"/>
                      </a:rPr>
                      <m:t>𝒇</m:t>
                    </m:r>
                    <m:r>
                      <a:rPr lang="cs-CZ" b="1" i="1" smtClean="0">
                        <a:latin typeface="Cambria Math"/>
                      </a:rPr>
                      <m:t>= </m:t>
                    </m:r>
                  </m:oMath>
                </a14:m>
                <a:r>
                  <a:rPr lang="cs-CZ" b="1" i="1" dirty="0" smtClean="0"/>
                  <a:t>2 Hz</a:t>
                </a:r>
                <a:endParaRPr lang="cs-CZ" b="1" i="1" dirty="0"/>
              </a:p>
            </p:txBody>
          </p:sp>
        </mc:Choice>
        <mc:Fallback xmlns="">
          <p:sp>
            <p:nvSpPr>
              <p:cNvPr id="9" name="TextovéPole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706" y="4840943"/>
                <a:ext cx="1440160" cy="369332"/>
              </a:xfrm>
              <a:prstGeom prst="rect">
                <a:avLst/>
              </a:prstGeom>
              <a:blipFill rotWithShape="1">
                <a:blip r:embed="rId4"/>
                <a:stretch>
                  <a:fillRect l="-1271" t="-8197" b="-2459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Přímá spojnice 10"/>
          <p:cNvCxnSpPr/>
          <p:nvPr/>
        </p:nvCxnSpPr>
        <p:spPr>
          <a:xfrm>
            <a:off x="595706" y="5246549"/>
            <a:ext cx="1152128" cy="0"/>
          </a:xfrm>
          <a:prstGeom prst="line">
            <a:avLst/>
          </a:prstGeom>
          <a:ln w="114300" cmpd="dbl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ovéPole 12"/>
          <p:cNvSpPr txBox="1"/>
          <p:nvPr/>
        </p:nvSpPr>
        <p:spPr>
          <a:xfrm>
            <a:off x="4139952" y="1547500"/>
            <a:ext cx="2984035" cy="92333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dirty="0" smtClean="0"/>
              <a:t>Jakou periodu má střídavý proud, který má frekvenci 400Hz?</a:t>
            </a:r>
            <a:endParaRPr lang="cs-CZ" dirty="0"/>
          </a:p>
        </p:txBody>
      </p:sp>
      <p:sp>
        <p:nvSpPr>
          <p:cNvPr id="14" name="TextovéPole 13"/>
          <p:cNvSpPr txBox="1"/>
          <p:nvPr/>
        </p:nvSpPr>
        <p:spPr>
          <a:xfrm>
            <a:off x="4147241" y="2485063"/>
            <a:ext cx="16158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Střídavý proud</a:t>
            </a:r>
          </a:p>
          <a:p>
            <a:r>
              <a:rPr lang="cs-CZ" dirty="0" smtClean="0"/>
              <a:t>f = 400 Hz</a:t>
            </a:r>
          </a:p>
          <a:p>
            <a:r>
              <a:rPr lang="cs-CZ" u="sng" dirty="0" smtClean="0"/>
              <a:t>T </a:t>
            </a:r>
            <a:r>
              <a:rPr lang="cs-CZ" u="sng" dirty="0"/>
              <a:t>= ?</a:t>
            </a:r>
            <a:r>
              <a:rPr lang="cs-CZ" u="sng" dirty="0" smtClean="0"/>
              <a:t> </a:t>
            </a:r>
            <a:r>
              <a:rPr lang="cs-CZ" u="sng" dirty="0"/>
              <a:t>s</a:t>
            </a:r>
          </a:p>
          <a:p>
            <a:endParaRPr lang="cs-CZ" u="sng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ovéPole 14"/>
              <p:cNvSpPr txBox="1"/>
              <p:nvPr/>
            </p:nvSpPr>
            <p:spPr>
              <a:xfrm>
                <a:off x="4139952" y="3465358"/>
                <a:ext cx="1008112" cy="8879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1" i="1">
                          <a:latin typeface="Cambria Math"/>
                        </a:rPr>
                        <m:t>𝒇</m:t>
                      </m:r>
                      <m:r>
                        <a:rPr lang="cs-CZ" b="1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cs-CZ" b="1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cs-CZ" b="1" i="1"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cs-CZ" b="1" i="1">
                              <a:latin typeface="Cambria Math"/>
                            </a:rPr>
                            <m:t>𝑻</m:t>
                          </m:r>
                        </m:den>
                      </m:f>
                    </m:oMath>
                  </m:oMathPara>
                </a14:m>
                <a:endParaRPr lang="cs-CZ" b="1" i="1" dirty="0"/>
              </a:p>
              <a:p>
                <a:endParaRPr lang="cs-CZ" dirty="0"/>
              </a:p>
            </p:txBody>
          </p:sp>
        </mc:Choice>
        <mc:Fallback xmlns="">
          <p:sp>
            <p:nvSpPr>
              <p:cNvPr id="15" name="TextovéPole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9952" y="3465358"/>
                <a:ext cx="1008112" cy="88793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ovéPole 15"/>
              <p:cNvSpPr txBox="1"/>
              <p:nvPr/>
            </p:nvSpPr>
            <p:spPr>
              <a:xfrm>
                <a:off x="5631968" y="3440159"/>
                <a:ext cx="812239" cy="9383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1" i="1" smtClean="0">
                          <a:latin typeface="Cambria Math"/>
                        </a:rPr>
                        <m:t>𝑻</m:t>
                      </m:r>
                      <m:r>
                        <a:rPr lang="cs-CZ" b="1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cs-CZ" b="1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cs-CZ" b="1" i="1"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cs-CZ" b="1" i="1" smtClean="0">
                              <a:latin typeface="Cambria Math"/>
                            </a:rPr>
                            <m:t>𝒇</m:t>
                          </m:r>
                        </m:den>
                      </m:f>
                    </m:oMath>
                  </m:oMathPara>
                </a14:m>
                <a:endParaRPr lang="cs-CZ" b="1" i="1" dirty="0"/>
              </a:p>
              <a:p>
                <a:endParaRPr lang="cs-CZ" dirty="0"/>
              </a:p>
            </p:txBody>
          </p:sp>
        </mc:Choice>
        <mc:Fallback xmlns="">
          <p:sp>
            <p:nvSpPr>
              <p:cNvPr id="16" name="TextovéPole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1968" y="3440159"/>
                <a:ext cx="812239" cy="938334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Šipka doprava 16"/>
          <p:cNvSpPr/>
          <p:nvPr/>
        </p:nvSpPr>
        <p:spPr>
          <a:xfrm>
            <a:off x="5016909" y="3692426"/>
            <a:ext cx="615060" cy="174805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ovéPole 17"/>
              <p:cNvSpPr txBox="1"/>
              <p:nvPr/>
            </p:nvSpPr>
            <p:spPr>
              <a:xfrm>
                <a:off x="4221694" y="4106575"/>
                <a:ext cx="812239" cy="9383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1" i="1" smtClean="0">
                          <a:latin typeface="Cambria Math"/>
                        </a:rPr>
                        <m:t>𝑻</m:t>
                      </m:r>
                      <m:r>
                        <a:rPr lang="cs-CZ" b="1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cs-CZ" b="1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cs-CZ" b="1" i="1"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cs-CZ" b="1" i="1" smtClean="0">
                              <a:latin typeface="Cambria Math"/>
                            </a:rPr>
                            <m:t>𝒇</m:t>
                          </m:r>
                        </m:den>
                      </m:f>
                    </m:oMath>
                  </m:oMathPara>
                </a14:m>
                <a:endParaRPr lang="cs-CZ" b="1" i="1" dirty="0"/>
              </a:p>
              <a:p>
                <a:endParaRPr lang="cs-CZ" dirty="0"/>
              </a:p>
            </p:txBody>
          </p:sp>
        </mc:Choice>
        <mc:Fallback xmlns="">
          <p:sp>
            <p:nvSpPr>
              <p:cNvPr id="18" name="TextovéPole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1694" y="4106575"/>
                <a:ext cx="812239" cy="938334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ovéPole 18"/>
              <p:cNvSpPr txBox="1"/>
              <p:nvPr/>
            </p:nvSpPr>
            <p:spPr>
              <a:xfrm>
                <a:off x="4237888" y="4777382"/>
                <a:ext cx="1086551" cy="8897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1" i="1" smtClean="0">
                          <a:latin typeface="Cambria Math"/>
                        </a:rPr>
                        <m:t>𝑻</m:t>
                      </m:r>
                      <m:r>
                        <a:rPr lang="cs-CZ" b="1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cs-CZ" b="1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cs-CZ" b="1" i="1"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cs-CZ" b="1" i="1" smtClean="0">
                              <a:latin typeface="Cambria Math"/>
                            </a:rPr>
                            <m:t>𝟒𝟎𝟎</m:t>
                          </m:r>
                        </m:den>
                      </m:f>
                    </m:oMath>
                  </m:oMathPara>
                </a14:m>
                <a:endParaRPr lang="cs-CZ" b="1" i="1" dirty="0"/>
              </a:p>
              <a:p>
                <a:endParaRPr lang="cs-CZ" dirty="0"/>
              </a:p>
            </p:txBody>
          </p:sp>
        </mc:Choice>
        <mc:Fallback xmlns="">
          <p:sp>
            <p:nvSpPr>
              <p:cNvPr id="19" name="TextovéPole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7888" y="4777382"/>
                <a:ext cx="1086551" cy="889731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ovéPole 19"/>
          <p:cNvSpPr txBox="1"/>
          <p:nvPr/>
        </p:nvSpPr>
        <p:spPr>
          <a:xfrm>
            <a:off x="4147241" y="5517232"/>
            <a:ext cx="16158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T = 0,0025 s</a:t>
            </a:r>
            <a:endParaRPr lang="cs-CZ" b="1" dirty="0"/>
          </a:p>
        </p:txBody>
      </p:sp>
      <p:cxnSp>
        <p:nvCxnSpPr>
          <p:cNvPr id="21" name="Přímá spojnice 20"/>
          <p:cNvCxnSpPr/>
          <p:nvPr/>
        </p:nvCxnSpPr>
        <p:spPr>
          <a:xfrm>
            <a:off x="4084123" y="5916485"/>
            <a:ext cx="1394080" cy="0"/>
          </a:xfrm>
          <a:prstGeom prst="line">
            <a:avLst/>
          </a:prstGeom>
          <a:ln w="114300" cmpd="dbl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V./2./92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13473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/>
      <p:bldP spid="7" grpId="0"/>
      <p:bldP spid="8" grpId="0"/>
      <p:bldP spid="9" grpId="0"/>
      <p:bldP spid="13" grpId="0" animBg="1"/>
      <p:bldP spid="14" grpId="0"/>
      <p:bldP spid="15" grpId="0"/>
      <p:bldP spid="16" grpId="0"/>
      <p:bldP spid="17" grpId="0" animBg="1"/>
      <p:bldP spid="18" grpId="0"/>
      <p:bldP spid="19" grpId="0"/>
      <p:bldP spid="2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-20794" y="35780"/>
            <a:ext cx="9164793" cy="2241091"/>
          </a:xfrm>
          <a:ln w="571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t">
            <a:noAutofit/>
          </a:bodyPr>
          <a:lstStyle/>
          <a:p>
            <a:r>
              <a:rPr lang="cs-CZ" sz="3200" b="1" dirty="0" err="1" smtClean="0"/>
              <a:t>Sinusoidový</a:t>
            </a:r>
            <a:r>
              <a:rPr lang="cs-CZ" sz="3200" b="1" dirty="0" smtClean="0"/>
              <a:t> průběh má proud vyráběný v elektrárnách  v tzv. </a:t>
            </a:r>
            <a:r>
              <a:rPr lang="cs-CZ" sz="3200" b="1" u="sng" dirty="0" smtClean="0"/>
              <a:t>alternátorech</a:t>
            </a:r>
            <a:br>
              <a:rPr lang="cs-CZ" sz="3200" b="1" u="sng" dirty="0" smtClean="0"/>
            </a:br>
            <a:r>
              <a:rPr lang="cs-CZ" sz="2400" b="1" dirty="0" smtClean="0"/>
              <a:t>Což jsou stroje na výrobu střídavého proudu na základě elektromagnetické indukce.</a:t>
            </a:r>
            <a:br>
              <a:rPr lang="cs-CZ" sz="2400" b="1" dirty="0" smtClean="0"/>
            </a:br>
            <a:r>
              <a:rPr lang="cs-CZ" sz="2400" b="1" u="sng" dirty="0" smtClean="0"/>
              <a:t>Jsou to generátory elektrické energie.</a:t>
            </a:r>
            <a:endParaRPr lang="cs-CZ" sz="2400" b="1" u="sng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6256" y="4437111"/>
            <a:ext cx="2977744" cy="23971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3275856" y="6488886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Hydroelektrárny</a:t>
            </a:r>
            <a:endParaRPr lang="cs-CZ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45" y="2564905"/>
            <a:ext cx="9108255" cy="17554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ovéPole 6"/>
          <p:cNvSpPr txBox="1"/>
          <p:nvPr/>
        </p:nvSpPr>
        <p:spPr>
          <a:xfrm>
            <a:off x="43283" y="4320309"/>
            <a:ext cx="41044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Alternátor ze Škody </a:t>
            </a:r>
            <a:r>
              <a:rPr lang="cs-CZ" dirty="0"/>
              <a:t>F</a:t>
            </a:r>
            <a:r>
              <a:rPr lang="cs-CZ" dirty="0" smtClean="0"/>
              <a:t>elicie – komplet a rozležený</a:t>
            </a:r>
            <a:endParaRPr lang="cs-CZ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72" y="2348880"/>
            <a:ext cx="5195599" cy="44979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0" y="2348880"/>
            <a:ext cx="4019423" cy="4485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V./2./92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64591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cs-CZ" b="1" dirty="0" smtClean="0"/>
              <a:t>Takže rozdíl mezi střídavým a stejnosměrným proudem</a:t>
            </a:r>
            <a:endParaRPr lang="cs-CZ" b="1" dirty="0"/>
          </a:p>
        </p:txBody>
      </p:sp>
      <p:pic>
        <p:nvPicPr>
          <p:cNvPr id="4" name="Direct Current versus Alternating Current.mp4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698972" y="1547094"/>
            <a:ext cx="6034088" cy="4525963"/>
          </a:xfrm>
        </p:spPr>
      </p:pic>
      <p:sp>
        <p:nvSpPr>
          <p:cNvPr id="3" name="TextovéPole 2"/>
          <p:cNvSpPr txBox="1"/>
          <p:nvPr/>
        </p:nvSpPr>
        <p:spPr>
          <a:xfrm>
            <a:off x="7054608" y="6150114"/>
            <a:ext cx="20882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dirty="0" smtClean="0">
                <a:hlinkClick r:id="rId5"/>
              </a:rPr>
              <a:t>CLICK</a:t>
            </a:r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V./2./92</a:t>
            </a:r>
            <a:endParaRPr lang="cs-CZ"/>
          </a:p>
        </p:txBody>
      </p:sp>
      <p:sp>
        <p:nvSpPr>
          <p:cNvPr id="6" name="TextovéPole 5"/>
          <p:cNvSpPr txBox="1"/>
          <p:nvPr/>
        </p:nvSpPr>
        <p:spPr>
          <a:xfrm>
            <a:off x="467544" y="3645024"/>
            <a:ext cx="93610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/>
              <a:t>http://www.youtube.com/watch?v=JZjMuIHoBeg</a:t>
            </a:r>
          </a:p>
        </p:txBody>
      </p:sp>
    </p:spTree>
    <p:extLst>
      <p:ext uri="{BB962C8B-B14F-4D97-AF65-F5344CB8AC3E}">
        <p14:creationId xmlns:p14="http://schemas.microsoft.com/office/powerpoint/2010/main" val="812236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repeatCount="indefinite" fill="remove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8000"/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Pracovní list</a:t>
            </a: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Jaký </a:t>
            </a:r>
            <a:r>
              <a:rPr lang="cs-CZ" dirty="0"/>
              <a:t>je rozdíl mezi stejnosměrným a střídavým proudem?</a:t>
            </a:r>
          </a:p>
          <a:p>
            <a:r>
              <a:rPr lang="cs-CZ" dirty="0"/>
              <a:t>Jak vzniká střídavý elektrický proud</a:t>
            </a:r>
            <a:r>
              <a:rPr lang="cs-CZ" dirty="0" smtClean="0"/>
              <a:t>?</a:t>
            </a:r>
          </a:p>
          <a:p>
            <a:r>
              <a:rPr lang="cs-CZ" dirty="0" smtClean="0"/>
              <a:t>Co je grafem střídavého proudu?</a:t>
            </a:r>
          </a:p>
          <a:p>
            <a:r>
              <a:rPr lang="cs-CZ" dirty="0" smtClean="0"/>
              <a:t>V jakých jednotkách se udává perioda střídavého proudu?</a:t>
            </a:r>
            <a:endParaRPr lang="cs-CZ" dirty="0"/>
          </a:p>
          <a:p>
            <a:r>
              <a:rPr lang="cs-CZ" dirty="0" smtClean="0"/>
              <a:t>Co to je frekvence střídavého proudu?</a:t>
            </a:r>
          </a:p>
          <a:p>
            <a:r>
              <a:rPr lang="cs-CZ" dirty="0" smtClean="0"/>
              <a:t>Co to je alternátor</a:t>
            </a:r>
            <a:r>
              <a:rPr lang="cs-CZ" dirty="0"/>
              <a:t> </a:t>
            </a:r>
            <a:r>
              <a:rPr lang="cs-CZ" dirty="0" smtClean="0"/>
              <a:t>a na co se používá?</a:t>
            </a:r>
          </a:p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dirty="0" smtClean="0"/>
              <a:t>V./2./92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60466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49027" y="260648"/>
            <a:ext cx="8229600" cy="1143000"/>
          </a:xfrm>
          <a:ln w="762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cs-CZ" b="1" dirty="0" smtClean="0"/>
              <a:t>Jak vzniká střídavý el. proud?</a:t>
            </a:r>
            <a:endParaRPr lang="cs-CZ" b="1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0702" y="3429000"/>
            <a:ext cx="2143125" cy="2143125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668" y="1233250"/>
            <a:ext cx="1490600" cy="1116511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825" y="2387067"/>
            <a:ext cx="2428875" cy="1352550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945" y="3752937"/>
            <a:ext cx="2343150" cy="1257300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1960" y="3605212"/>
            <a:ext cx="2838450" cy="1790700"/>
          </a:xfrm>
          <a:prstGeom prst="rect">
            <a:avLst/>
          </a:prstGeom>
        </p:spPr>
      </p:pic>
      <p:pic>
        <p:nvPicPr>
          <p:cNvPr id="12" name="Obrázek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275" y="5157191"/>
            <a:ext cx="1622673" cy="1603201"/>
          </a:xfrm>
          <a:prstGeom prst="rect">
            <a:avLst/>
          </a:prstGeom>
        </p:spPr>
      </p:pic>
      <p:sp>
        <p:nvSpPr>
          <p:cNvPr id="13" name="Obláček 12"/>
          <p:cNvSpPr/>
          <p:nvPr/>
        </p:nvSpPr>
        <p:spPr>
          <a:xfrm>
            <a:off x="5140363" y="223878"/>
            <a:ext cx="4032448" cy="2536763"/>
          </a:xfrm>
          <a:prstGeom prst="cloudCallout">
            <a:avLst>
              <a:gd name="adj1" fmla="val -114686"/>
              <a:gd name="adj2" fmla="val 95041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200" b="1" dirty="0" smtClean="0"/>
              <a:t>Jak se říká těmto předmětům?</a:t>
            </a:r>
            <a:endParaRPr lang="cs-CZ" sz="3200" b="1" dirty="0"/>
          </a:p>
        </p:txBody>
      </p:sp>
      <p:sp>
        <p:nvSpPr>
          <p:cNvPr id="14" name="Obláček 13"/>
          <p:cNvSpPr/>
          <p:nvPr/>
        </p:nvSpPr>
        <p:spPr>
          <a:xfrm>
            <a:off x="4857821" y="116631"/>
            <a:ext cx="4331196" cy="3349748"/>
          </a:xfrm>
          <a:prstGeom prst="cloudCallout">
            <a:avLst>
              <a:gd name="adj1" fmla="val 19478"/>
              <a:gd name="adj2" fmla="val -12656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800" b="1" dirty="0" smtClean="0"/>
              <a:t>Baterie</a:t>
            </a:r>
            <a:r>
              <a:rPr lang="cs-CZ" sz="2800" dirty="0" smtClean="0"/>
              <a:t> je skupina stejných předmětů, které vystupují jako jeden celek</a:t>
            </a:r>
            <a:endParaRPr lang="cs-CZ" sz="2800" b="1" dirty="0"/>
          </a:p>
        </p:txBody>
      </p:sp>
      <p:sp>
        <p:nvSpPr>
          <p:cNvPr id="16" name="Zaoblený obdélník 15"/>
          <p:cNvSpPr/>
          <p:nvPr/>
        </p:nvSpPr>
        <p:spPr>
          <a:xfrm>
            <a:off x="2438594" y="3545115"/>
            <a:ext cx="6635452" cy="2093849"/>
          </a:xfrm>
          <a:prstGeom prst="roundRect">
            <a:avLst/>
          </a:prstGeom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400" b="1" dirty="0" smtClean="0"/>
              <a:t>Toto jsou elektrické akumulátorové  nebo mohou být galvanické (=</a:t>
            </a:r>
            <a:r>
              <a:rPr lang="en-US" sz="2400" b="1" dirty="0" smtClean="0"/>
              <a:t>&gt;</a:t>
            </a:r>
            <a:r>
              <a:rPr lang="cs-CZ" sz="2400" b="1" dirty="0" smtClean="0"/>
              <a:t>chemická reakce) články </a:t>
            </a:r>
          </a:p>
          <a:p>
            <a:pPr algn="ctr"/>
            <a:r>
              <a:rPr lang="cs-CZ" sz="2400" b="1" dirty="0"/>
              <a:t>(</a:t>
            </a:r>
            <a:r>
              <a:rPr lang="cs-CZ" sz="2400" b="1" dirty="0" smtClean="0"/>
              <a:t>slouží k uchovávání elektrické energie)</a:t>
            </a:r>
            <a:endParaRPr lang="cs-CZ" sz="2400" b="1" dirty="0"/>
          </a:p>
        </p:txBody>
      </p:sp>
      <p:sp>
        <p:nvSpPr>
          <p:cNvPr id="3" name="Zaoblený obdélník 2"/>
          <p:cNvSpPr/>
          <p:nvPr/>
        </p:nvSpPr>
        <p:spPr>
          <a:xfrm>
            <a:off x="1154968" y="223878"/>
            <a:ext cx="7275019" cy="2572925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800" b="1" dirty="0" smtClean="0"/>
              <a:t>Tyto akumulátorové články, baterie  článků akumulátorů  jsou zdrojem stejnosměrného proudu  (proudu, který proudí pouze jedním = stejným směrem).</a:t>
            </a:r>
            <a:endParaRPr lang="cs-CZ" sz="2800" b="1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17" y="2796803"/>
            <a:ext cx="9144000" cy="4061197"/>
          </a:xfrm>
          <a:prstGeom prst="rect">
            <a:avLst/>
          </a:prstGeom>
        </p:spPr>
      </p:pic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V./2./92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76929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3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9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53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53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3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53" presetClass="exit" presetSubtype="3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8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500"/>
                            </p:stCondLst>
                            <p:childTnLst>
                              <p:par>
                                <p:cTn id="16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3" grpId="0" animBg="1"/>
      <p:bldP spid="13" grpId="1" animBg="1"/>
      <p:bldP spid="13" grpId="2" animBg="1"/>
      <p:bldP spid="14" grpId="0" animBg="1"/>
      <p:bldP spid="14" grpId="1" animBg="1"/>
      <p:bldP spid="14" grpId="2" animBg="1"/>
      <p:bldP spid="16" grpId="0" animBg="1"/>
      <p:bldP spid="16" grpId="1" animBg="1"/>
      <p:bldP spid="16" grpId="2" animBg="1"/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Zápis: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Zdrojem stejnosměrného proudu jsou akumulátorové články nebo baterie těchto článků </a:t>
            </a:r>
          </a:p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V./2./92</a:t>
            </a:r>
            <a:endParaRPr lang="cs-CZ"/>
          </a:p>
        </p:txBody>
      </p:sp>
      <p:sp>
        <p:nvSpPr>
          <p:cNvPr id="5" name="Šikmý pruh 4"/>
          <p:cNvSpPr/>
          <p:nvPr/>
        </p:nvSpPr>
        <p:spPr>
          <a:xfrm>
            <a:off x="0" y="0"/>
            <a:ext cx="1907704" cy="2420888"/>
          </a:xfrm>
          <a:prstGeom prst="diagStripe">
            <a:avLst/>
          </a:prstGeom>
          <a:solidFill>
            <a:srgbClr val="FFC0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>
                <a:rot lat="0" lon="0" rev="3000000"/>
              </a:camera>
              <a:lightRig rig="threePt" dir="t"/>
            </a:scene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 dirty="0" smtClean="0">
                <a:solidFill>
                  <a:srgbClr val="C00000"/>
                </a:solidFill>
              </a:rPr>
              <a:t>zápis </a:t>
            </a:r>
            <a:r>
              <a:rPr lang="cs-CZ" b="1" dirty="0">
                <a:solidFill>
                  <a:srgbClr val="C00000"/>
                </a:solidFill>
              </a:rPr>
              <a:t>do sešitu</a:t>
            </a:r>
          </a:p>
        </p:txBody>
      </p:sp>
    </p:spTree>
    <p:extLst>
      <p:ext uri="{BB962C8B-B14F-4D97-AF65-F5344CB8AC3E}">
        <p14:creationId xmlns:p14="http://schemas.microsoft.com/office/powerpoint/2010/main" val="2493846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449027" y="260648"/>
            <a:ext cx="8229600" cy="1143000"/>
          </a:xfrm>
          <a:ln w="7620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cs-CZ" b="1" dirty="0" smtClean="0"/>
              <a:t>Jak vzniká střídavý el. proud?</a:t>
            </a:r>
            <a:endParaRPr lang="cs-CZ" b="1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556" y="1484784"/>
            <a:ext cx="5112568" cy="3231143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5148064" y="1923226"/>
            <a:ext cx="3816424" cy="2554545"/>
          </a:xfrm>
          <a:prstGeom prst="rect">
            <a:avLst/>
          </a:prstGeom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2000" b="1" dirty="0" smtClean="0"/>
              <a:t>Jak již víme, pokud pohybujeme cívkou v magnetickém poli, nebo pokud pohybujeme magnetem v okolí cívky, vzniká indukovaný elektrický proud.</a:t>
            </a:r>
          </a:p>
          <a:p>
            <a:r>
              <a:rPr lang="cs-CZ" sz="2000" b="1" dirty="0" smtClean="0"/>
              <a:t>Tento proud má v závislosti na pohybu cívky (magnetu) střídavý směr.</a:t>
            </a:r>
          </a:p>
        </p:txBody>
      </p:sp>
      <p:grpSp>
        <p:nvGrpSpPr>
          <p:cNvPr id="10" name="Skupina 9"/>
          <p:cNvGrpSpPr/>
          <p:nvPr/>
        </p:nvGrpSpPr>
        <p:grpSpPr>
          <a:xfrm>
            <a:off x="2807804" y="4477771"/>
            <a:ext cx="5850616" cy="2304879"/>
            <a:chOff x="1979712" y="3421782"/>
            <a:chExt cx="5904656" cy="2887538"/>
          </a:xfrm>
        </p:grpSpPr>
        <p:sp>
          <p:nvSpPr>
            <p:cNvPr id="6" name="Zaoblený obdélník 5"/>
            <p:cNvSpPr/>
            <p:nvPr/>
          </p:nvSpPr>
          <p:spPr>
            <a:xfrm>
              <a:off x="3275856" y="4149080"/>
              <a:ext cx="4608512" cy="2160240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571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sz="3600" b="1" dirty="0" smtClean="0">
                  <a:solidFill>
                    <a:schemeClr val="accent2">
                      <a:lumMod val="75000"/>
                    </a:schemeClr>
                  </a:solidFill>
                </a:rPr>
                <a:t>Mění se směr proudu  - takovému proudu se říká proud střídavý.</a:t>
              </a:r>
              <a:endParaRPr lang="cs-CZ" sz="3600" b="1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  <p:cxnSp>
          <p:nvCxnSpPr>
            <p:cNvPr id="8" name="Přímá spojnice se šipkou 7"/>
            <p:cNvCxnSpPr/>
            <p:nvPr/>
          </p:nvCxnSpPr>
          <p:spPr>
            <a:xfrm flipH="1" flipV="1">
              <a:off x="1979712" y="3421782"/>
              <a:ext cx="1296144" cy="1375370"/>
            </a:xfrm>
            <a:prstGeom prst="straightConnector1">
              <a:avLst/>
            </a:prstGeom>
            <a:ln w="57150">
              <a:solidFill>
                <a:schemeClr val="accent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V./2./92</a:t>
            </a:r>
            <a:endParaRPr lang="cs-CZ"/>
          </a:p>
        </p:txBody>
      </p:sp>
      <p:grpSp>
        <p:nvGrpSpPr>
          <p:cNvPr id="12" name="Skupina 11"/>
          <p:cNvGrpSpPr/>
          <p:nvPr/>
        </p:nvGrpSpPr>
        <p:grpSpPr>
          <a:xfrm>
            <a:off x="323528" y="4715927"/>
            <a:ext cx="2664296" cy="1953433"/>
            <a:chOff x="323528" y="4715927"/>
            <a:chExt cx="2664296" cy="1953433"/>
          </a:xfrm>
        </p:grpSpPr>
        <p:cxnSp>
          <p:nvCxnSpPr>
            <p:cNvPr id="11" name="Přímá spojnice se šipkou 10"/>
            <p:cNvCxnSpPr/>
            <p:nvPr/>
          </p:nvCxnSpPr>
          <p:spPr>
            <a:xfrm flipV="1">
              <a:off x="1259632" y="4715927"/>
              <a:ext cx="288032" cy="859686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</p:cxnSp>
        <p:sp>
          <p:nvSpPr>
            <p:cNvPr id="7" name="Zaoblený obdélník 6"/>
            <p:cNvSpPr/>
            <p:nvPr/>
          </p:nvSpPr>
          <p:spPr>
            <a:xfrm>
              <a:off x="323528" y="5575613"/>
              <a:ext cx="2664296" cy="1093747"/>
            </a:xfrm>
            <a:prstGeom prst="roundRect">
              <a:avLst/>
            </a:prstGeom>
            <a:ln w="57150"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cs-CZ" b="1" dirty="0" smtClean="0"/>
                <a:t>Zde pohybujeme magnetem a cívka je v klidu</a:t>
              </a:r>
              <a:endParaRPr lang="cs-CZ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824089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ln w="57150"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cs-CZ" dirty="0" smtClean="0"/>
              <a:t>Když se cívka otáčí v magnetickém poli</a:t>
            </a:r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V./2./92</a:t>
            </a:r>
            <a:endParaRPr lang="cs-CZ"/>
          </a:p>
        </p:txBody>
      </p:sp>
      <p:pic>
        <p:nvPicPr>
          <p:cNvPr id="3" name="ac alternator animation(2).mp4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49275" y="1600200"/>
            <a:ext cx="8045450" cy="4525963"/>
          </a:xfrm>
        </p:spPr>
      </p:pic>
      <p:grpSp>
        <p:nvGrpSpPr>
          <p:cNvPr id="7" name="Skupina 6"/>
          <p:cNvGrpSpPr/>
          <p:nvPr/>
        </p:nvGrpSpPr>
        <p:grpSpPr>
          <a:xfrm>
            <a:off x="6485689" y="5334410"/>
            <a:ext cx="2664296" cy="1523590"/>
            <a:chOff x="323528" y="5145770"/>
            <a:chExt cx="2664296" cy="1523590"/>
          </a:xfrm>
        </p:grpSpPr>
        <p:cxnSp>
          <p:nvCxnSpPr>
            <p:cNvPr id="8" name="Přímá spojnice se šipkou 7"/>
            <p:cNvCxnSpPr/>
            <p:nvPr/>
          </p:nvCxnSpPr>
          <p:spPr>
            <a:xfrm flipH="1" flipV="1">
              <a:off x="570079" y="5145770"/>
              <a:ext cx="689553" cy="429843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</p:cxnSp>
        <p:sp>
          <p:nvSpPr>
            <p:cNvPr id="9" name="Zaoblený obdélník 8"/>
            <p:cNvSpPr/>
            <p:nvPr/>
          </p:nvSpPr>
          <p:spPr>
            <a:xfrm>
              <a:off x="323528" y="5575613"/>
              <a:ext cx="2664296" cy="1093747"/>
            </a:xfrm>
            <a:prstGeom prst="roundRect">
              <a:avLst/>
            </a:prstGeom>
            <a:ln w="57150"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cs-CZ" b="1" dirty="0" smtClean="0"/>
                <a:t>Zde pohybujeme a cívkou a magnet je v klidu</a:t>
              </a:r>
              <a:endParaRPr lang="cs-CZ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347340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0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21" repeatCount="indefinite" fill="remove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14988"/>
            <a:ext cx="8229600" cy="1143000"/>
          </a:xfrm>
        </p:spPr>
        <p:txBody>
          <a:bodyPr/>
          <a:lstStyle/>
          <a:p>
            <a:r>
              <a:rPr lang="cs-CZ" dirty="0" smtClean="0"/>
              <a:t>Pokračování zápisu: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29531" y="1210444"/>
            <a:ext cx="8229600" cy="4525963"/>
          </a:xfrm>
        </p:spPr>
        <p:txBody>
          <a:bodyPr>
            <a:normAutofit/>
          </a:bodyPr>
          <a:lstStyle/>
          <a:p>
            <a:r>
              <a:rPr lang="cs-CZ" dirty="0" smtClean="0"/>
              <a:t>Zdrojem střídavého proudu je zařízení, které funguje na principu elektromagnetické indukce (pohybujeme magnetem v okolí cívky nebo pohybujeme cívkou v magnetickém poli)</a:t>
            </a:r>
          </a:p>
          <a:p>
            <a:r>
              <a:rPr lang="cs-CZ" dirty="0" smtClean="0"/>
              <a:t>Takto vzniklý indukovaný proud má střídavý směr </a:t>
            </a:r>
          </a:p>
          <a:p>
            <a:r>
              <a:rPr lang="cs-CZ" dirty="0" smtClean="0"/>
              <a:t>Takovému proudu říkáme proud střídavý</a:t>
            </a:r>
          </a:p>
          <a:p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V./2./92</a:t>
            </a:r>
            <a:endParaRPr lang="cs-CZ"/>
          </a:p>
        </p:txBody>
      </p:sp>
      <p:sp>
        <p:nvSpPr>
          <p:cNvPr id="5" name="Šikmý pruh 4"/>
          <p:cNvSpPr/>
          <p:nvPr/>
        </p:nvSpPr>
        <p:spPr>
          <a:xfrm>
            <a:off x="0" y="0"/>
            <a:ext cx="1907704" cy="2420888"/>
          </a:xfrm>
          <a:prstGeom prst="diagStripe">
            <a:avLst/>
          </a:prstGeom>
          <a:solidFill>
            <a:srgbClr val="FFC0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>
                <a:rot lat="0" lon="0" rev="3000000"/>
              </a:camera>
              <a:lightRig rig="threePt" dir="t"/>
            </a:scene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 dirty="0" smtClean="0">
                <a:solidFill>
                  <a:srgbClr val="C00000"/>
                </a:solidFill>
              </a:rPr>
              <a:t>zápis </a:t>
            </a:r>
            <a:r>
              <a:rPr lang="cs-CZ" b="1" dirty="0">
                <a:solidFill>
                  <a:srgbClr val="C00000"/>
                </a:solidFill>
              </a:rPr>
              <a:t>do sešitu</a:t>
            </a:r>
          </a:p>
        </p:txBody>
      </p:sp>
    </p:spTree>
    <p:extLst>
      <p:ext uri="{BB962C8B-B14F-4D97-AF65-F5344CB8AC3E}">
        <p14:creationId xmlns:p14="http://schemas.microsoft.com/office/powerpoint/2010/main" val="2839220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91679" y="188640"/>
            <a:ext cx="7550353" cy="1143000"/>
          </a:xfrm>
          <a:ln w="571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cs-CZ" sz="3600" dirty="0" smtClean="0"/>
              <a:t>Střídavý proud se značí jako sinusoida</a:t>
            </a:r>
            <a:br>
              <a:rPr lang="cs-CZ" sz="3600" dirty="0" smtClean="0"/>
            </a:br>
            <a:r>
              <a:rPr lang="cs-CZ" sz="3600" dirty="0" smtClean="0"/>
              <a:t>„vlnovka“  </a:t>
            </a:r>
            <a:endParaRPr lang="cs-CZ" sz="3600" dirty="0"/>
          </a:p>
        </p:txBody>
      </p:sp>
      <p:sp>
        <p:nvSpPr>
          <p:cNvPr id="4" name="Volný tvar 3"/>
          <p:cNvSpPr/>
          <p:nvPr/>
        </p:nvSpPr>
        <p:spPr>
          <a:xfrm rot="20714747">
            <a:off x="6521727" y="922656"/>
            <a:ext cx="649433" cy="236670"/>
          </a:xfrm>
          <a:custGeom>
            <a:avLst/>
            <a:gdLst>
              <a:gd name="connsiteX0" fmla="*/ 0 w 6290442"/>
              <a:gd name="connsiteY0" fmla="*/ 2106113 h 4200724"/>
              <a:gd name="connsiteX1" fmla="*/ 646387 w 6290442"/>
              <a:gd name="connsiteY1" fmla="*/ 1081355 h 4200724"/>
              <a:gd name="connsiteX2" fmla="*/ 1229711 w 6290442"/>
              <a:gd name="connsiteY2" fmla="*/ 214251 h 4200724"/>
              <a:gd name="connsiteX3" fmla="*/ 1907628 w 6290442"/>
              <a:gd name="connsiteY3" fmla="*/ 40831 h 4200724"/>
              <a:gd name="connsiteX4" fmla="*/ 2506718 w 6290442"/>
              <a:gd name="connsiteY4" fmla="*/ 829106 h 4200724"/>
              <a:gd name="connsiteX5" fmla="*/ 3137338 w 6290442"/>
              <a:gd name="connsiteY5" fmla="*/ 2106113 h 4200724"/>
              <a:gd name="connsiteX6" fmla="*/ 3767959 w 6290442"/>
              <a:gd name="connsiteY6" fmla="*/ 3540775 h 4200724"/>
              <a:gd name="connsiteX7" fmla="*/ 4398580 w 6290442"/>
              <a:gd name="connsiteY7" fmla="*/ 4171396 h 4200724"/>
              <a:gd name="connsiteX8" fmla="*/ 5029200 w 6290442"/>
              <a:gd name="connsiteY8" fmla="*/ 4013741 h 4200724"/>
              <a:gd name="connsiteX9" fmla="*/ 5659821 w 6290442"/>
              <a:gd name="connsiteY9" fmla="*/ 3288527 h 4200724"/>
              <a:gd name="connsiteX10" fmla="*/ 6290442 w 6290442"/>
              <a:gd name="connsiteY10" fmla="*/ 2090348 h 4200724"/>
              <a:gd name="connsiteX11" fmla="*/ 6290442 w 6290442"/>
              <a:gd name="connsiteY11" fmla="*/ 2090348 h 4200724"/>
              <a:gd name="connsiteX12" fmla="*/ 6290442 w 6290442"/>
              <a:gd name="connsiteY12" fmla="*/ 2090348 h 4200724"/>
              <a:gd name="connsiteX13" fmla="*/ 6290442 w 6290442"/>
              <a:gd name="connsiteY13" fmla="*/ 2090348 h 42007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290442" h="4200724">
                <a:moveTo>
                  <a:pt x="0" y="2106113"/>
                </a:moveTo>
                <a:cubicBezTo>
                  <a:pt x="220717" y="1751389"/>
                  <a:pt x="441435" y="1396665"/>
                  <a:pt x="646387" y="1081355"/>
                </a:cubicBezTo>
                <a:cubicBezTo>
                  <a:pt x="851339" y="766045"/>
                  <a:pt x="1019504" y="387672"/>
                  <a:pt x="1229711" y="214251"/>
                </a:cubicBezTo>
                <a:cubicBezTo>
                  <a:pt x="1439918" y="40830"/>
                  <a:pt x="1694794" y="-61645"/>
                  <a:pt x="1907628" y="40831"/>
                </a:cubicBezTo>
                <a:cubicBezTo>
                  <a:pt x="2120462" y="143307"/>
                  <a:pt x="2301766" y="484892"/>
                  <a:pt x="2506718" y="829106"/>
                </a:cubicBezTo>
                <a:cubicBezTo>
                  <a:pt x="2711670" y="1173320"/>
                  <a:pt x="2927131" y="1654168"/>
                  <a:pt x="3137338" y="2106113"/>
                </a:cubicBezTo>
                <a:cubicBezTo>
                  <a:pt x="3347545" y="2558058"/>
                  <a:pt x="3557752" y="3196561"/>
                  <a:pt x="3767959" y="3540775"/>
                </a:cubicBezTo>
                <a:cubicBezTo>
                  <a:pt x="3978166" y="3884989"/>
                  <a:pt x="4188373" y="4092568"/>
                  <a:pt x="4398580" y="4171396"/>
                </a:cubicBezTo>
                <a:cubicBezTo>
                  <a:pt x="4608787" y="4250224"/>
                  <a:pt x="4818993" y="4160886"/>
                  <a:pt x="5029200" y="4013741"/>
                </a:cubicBezTo>
                <a:cubicBezTo>
                  <a:pt x="5239407" y="3866596"/>
                  <a:pt x="5449614" y="3609092"/>
                  <a:pt x="5659821" y="3288527"/>
                </a:cubicBezTo>
                <a:cubicBezTo>
                  <a:pt x="5870028" y="2967962"/>
                  <a:pt x="6290442" y="2090348"/>
                  <a:pt x="6290442" y="2090348"/>
                </a:cubicBezTo>
                <a:lnTo>
                  <a:pt x="6290442" y="2090348"/>
                </a:lnTo>
                <a:lnTo>
                  <a:pt x="6290442" y="2090348"/>
                </a:lnTo>
                <a:lnTo>
                  <a:pt x="6290442" y="2090348"/>
                </a:lnTo>
              </a:path>
            </a:pathLst>
          </a:cu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615831"/>
            <a:ext cx="2592288" cy="20781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3712340" y="1628800"/>
            <a:ext cx="4969339" cy="2446824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cs-CZ" dirty="0" smtClean="0"/>
              <a:t>Na přístrojích bývá uvedeno, na který proud je zařízení konstruováno.</a:t>
            </a:r>
          </a:p>
          <a:p>
            <a:pPr>
              <a:lnSpc>
                <a:spcPct val="150000"/>
              </a:lnSpc>
            </a:pPr>
            <a:r>
              <a:rPr lang="cs-CZ" u="sng" dirty="0" smtClean="0"/>
              <a:t>Zkratka bývá z anglického  </a:t>
            </a:r>
          </a:p>
          <a:p>
            <a:pPr>
              <a:lnSpc>
                <a:spcPct val="150000"/>
              </a:lnSpc>
            </a:pPr>
            <a:r>
              <a:rPr lang="cs-CZ" dirty="0"/>
              <a:t>direct </a:t>
            </a:r>
            <a:r>
              <a:rPr lang="cs-CZ" dirty="0" err="1"/>
              <a:t>current</a:t>
            </a:r>
            <a:r>
              <a:rPr lang="cs-CZ" dirty="0"/>
              <a:t> </a:t>
            </a:r>
            <a:r>
              <a:rPr lang="cs-CZ" dirty="0" smtClean="0"/>
              <a:t>– </a:t>
            </a:r>
            <a:r>
              <a:rPr lang="cs-CZ" b="1" dirty="0" smtClean="0"/>
              <a:t>DC - stejnosměrný</a:t>
            </a:r>
            <a:endParaRPr lang="cs-CZ" b="1" dirty="0"/>
          </a:p>
          <a:p>
            <a:pPr>
              <a:lnSpc>
                <a:spcPct val="150000"/>
              </a:lnSpc>
            </a:pPr>
            <a:r>
              <a:rPr lang="cs-CZ" dirty="0" err="1" smtClean="0"/>
              <a:t>alternating</a:t>
            </a:r>
            <a:r>
              <a:rPr lang="cs-CZ" dirty="0" smtClean="0"/>
              <a:t> </a:t>
            </a:r>
            <a:r>
              <a:rPr lang="cs-CZ" dirty="0" err="1" smtClean="0"/>
              <a:t>current</a:t>
            </a:r>
            <a:r>
              <a:rPr lang="cs-CZ" dirty="0" smtClean="0"/>
              <a:t> – </a:t>
            </a:r>
            <a:r>
              <a:rPr lang="cs-CZ" b="1" dirty="0" smtClean="0"/>
              <a:t>AC - střídavý</a:t>
            </a:r>
          </a:p>
          <a:p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V./2./92</a:t>
            </a:r>
            <a:endParaRPr lang="cs-CZ"/>
          </a:p>
        </p:txBody>
      </p:sp>
      <p:sp>
        <p:nvSpPr>
          <p:cNvPr id="6" name="TextovéPole 5"/>
          <p:cNvSpPr txBox="1"/>
          <p:nvPr/>
        </p:nvSpPr>
        <p:spPr>
          <a:xfrm>
            <a:off x="1012433" y="3861048"/>
            <a:ext cx="3456384" cy="2339102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2000" b="1" dirty="0" smtClean="0"/>
              <a:t>Výhody střídavého proudu:</a:t>
            </a:r>
          </a:p>
          <a:p>
            <a:endParaRPr lang="cs-CZ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cs-CZ" dirty="0" smtClean="0"/>
              <a:t>Lze </a:t>
            </a:r>
            <a:r>
              <a:rPr lang="cs-CZ" dirty="0"/>
              <a:t>jej bez větších ztrát přenášet i tisíce kilometrů.</a:t>
            </a:r>
          </a:p>
          <a:p>
            <a:endParaRPr lang="cs-CZ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cs-CZ" dirty="0" smtClean="0"/>
              <a:t>Napětí </a:t>
            </a:r>
            <a:r>
              <a:rPr lang="cs-CZ" dirty="0"/>
              <a:t>lze zvyšovat a snižovat pomocí transformátorů.</a:t>
            </a:r>
          </a:p>
          <a:p>
            <a:endParaRPr lang="cs-CZ" dirty="0"/>
          </a:p>
        </p:txBody>
      </p:sp>
      <p:sp>
        <p:nvSpPr>
          <p:cNvPr id="8" name="Šikmý pruh 7"/>
          <p:cNvSpPr/>
          <p:nvPr/>
        </p:nvSpPr>
        <p:spPr>
          <a:xfrm>
            <a:off x="0" y="0"/>
            <a:ext cx="1907704" cy="2420888"/>
          </a:xfrm>
          <a:prstGeom prst="diagStripe">
            <a:avLst/>
          </a:prstGeom>
          <a:solidFill>
            <a:srgbClr val="FFC0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>
                <a:rot lat="0" lon="0" rev="3000000"/>
              </a:camera>
              <a:lightRig rig="threePt" dir="t"/>
            </a:scene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 dirty="0" smtClean="0">
                <a:solidFill>
                  <a:srgbClr val="C00000"/>
                </a:solidFill>
              </a:rPr>
              <a:t>zápis </a:t>
            </a:r>
            <a:r>
              <a:rPr lang="cs-CZ" b="1" dirty="0">
                <a:solidFill>
                  <a:srgbClr val="C00000"/>
                </a:solidFill>
              </a:rPr>
              <a:t>do sešitu</a:t>
            </a:r>
          </a:p>
        </p:txBody>
      </p:sp>
    </p:spTree>
    <p:extLst>
      <p:ext uri="{BB962C8B-B14F-4D97-AF65-F5344CB8AC3E}">
        <p14:creationId xmlns:p14="http://schemas.microsoft.com/office/powerpoint/2010/main" val="2823653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Graf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45321377"/>
              </p:ext>
            </p:extLst>
          </p:nvPr>
        </p:nvGraphicFramePr>
        <p:xfrm>
          <a:off x="107503" y="1091680"/>
          <a:ext cx="8928993" cy="5760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547664" y="24165"/>
            <a:ext cx="5842992" cy="1138138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cs-CZ" b="1" dirty="0" smtClean="0"/>
              <a:t>Průběh střídavého proudu</a:t>
            </a:r>
            <a:endParaRPr lang="cs-CZ" b="1" dirty="0"/>
          </a:p>
        </p:txBody>
      </p:sp>
      <p:sp>
        <p:nvSpPr>
          <p:cNvPr id="4" name="TextovéPole 3"/>
          <p:cNvSpPr txBox="1"/>
          <p:nvPr/>
        </p:nvSpPr>
        <p:spPr>
          <a:xfrm>
            <a:off x="323528" y="1484784"/>
            <a:ext cx="8424936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b="1" dirty="0" smtClean="0"/>
              <a:t>V určitých časových okamžicích, zapíšeme námi naměřený elektrický proud. A zapíšeme to do tabulky.</a:t>
            </a:r>
            <a:endParaRPr lang="cs-CZ" b="1" dirty="0"/>
          </a:p>
        </p:txBody>
      </p:sp>
      <p:graphicFrame>
        <p:nvGraphicFramePr>
          <p:cNvPr id="5" name="Tabulk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0300421"/>
              </p:ext>
            </p:extLst>
          </p:nvPr>
        </p:nvGraphicFramePr>
        <p:xfrm>
          <a:off x="662496" y="2348880"/>
          <a:ext cx="7747000" cy="6572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414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</a:tblGrid>
              <a:tr h="304800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1" u="none" strike="noStrike" dirty="0">
                          <a:effectLst/>
                        </a:rPr>
                        <a:t>t /s</a:t>
                      </a:r>
                      <a:endParaRPr lang="cs-CZ" sz="18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1" u="none" strike="noStrike">
                          <a:effectLst/>
                        </a:rPr>
                        <a:t>0</a:t>
                      </a:r>
                      <a:endParaRPr lang="cs-CZ" sz="1800" b="1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1" u="none" strike="noStrike">
                          <a:effectLst/>
                        </a:rPr>
                        <a:t>0,02</a:t>
                      </a:r>
                      <a:endParaRPr lang="cs-CZ" sz="1800" b="1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1" u="none" strike="noStrike">
                          <a:effectLst/>
                        </a:rPr>
                        <a:t>0,04</a:t>
                      </a:r>
                      <a:endParaRPr lang="cs-CZ" sz="1800" b="1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1" u="none" strike="noStrike" dirty="0">
                          <a:effectLst/>
                        </a:rPr>
                        <a:t>0,06</a:t>
                      </a:r>
                      <a:endParaRPr lang="cs-CZ" sz="18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1" u="none" strike="noStrike">
                          <a:effectLst/>
                        </a:rPr>
                        <a:t>0,08</a:t>
                      </a:r>
                      <a:endParaRPr lang="cs-CZ" sz="1800" b="1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1" u="none" strike="noStrike">
                          <a:effectLst/>
                        </a:rPr>
                        <a:t>0,1</a:t>
                      </a:r>
                      <a:endParaRPr lang="cs-CZ" sz="1800" b="1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1" u="none" strike="noStrike">
                          <a:effectLst/>
                        </a:rPr>
                        <a:t>0,12</a:t>
                      </a:r>
                      <a:endParaRPr lang="cs-CZ" sz="1800" b="1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1" u="none" strike="noStrike">
                          <a:effectLst/>
                        </a:rPr>
                        <a:t>0,14</a:t>
                      </a:r>
                      <a:endParaRPr lang="cs-CZ" sz="1800" b="1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1" u="none" strike="noStrike">
                          <a:effectLst/>
                        </a:rPr>
                        <a:t>0,16</a:t>
                      </a:r>
                      <a:endParaRPr lang="cs-CZ" sz="1800" b="1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1" u="none" strike="noStrike">
                          <a:effectLst/>
                        </a:rPr>
                        <a:t>0,18</a:t>
                      </a:r>
                      <a:endParaRPr lang="cs-CZ" sz="1800" b="1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1" u="none" strike="noStrike">
                          <a:effectLst/>
                        </a:rPr>
                        <a:t>0,2</a:t>
                      </a:r>
                      <a:endParaRPr lang="cs-CZ" sz="1800" b="1" i="0" u="none" strike="noStrike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2425"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2000" b="1" u="none" strike="noStrike">
                          <a:effectLst/>
                        </a:rPr>
                        <a:t>I/</a:t>
                      </a:r>
                      <a:r>
                        <a:rPr lang="el-GR" sz="2000" b="1" u="none" strike="noStrike">
                          <a:effectLst/>
                        </a:rPr>
                        <a:t>μ</a:t>
                      </a:r>
                      <a:r>
                        <a:rPr lang="cs-CZ" sz="2000" b="1" u="none" strike="noStrike">
                          <a:effectLst/>
                        </a:rPr>
                        <a:t>A</a:t>
                      </a:r>
                      <a:endParaRPr lang="cs-CZ" sz="2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1" u="none" strike="noStrike">
                          <a:effectLst/>
                        </a:rPr>
                        <a:t>0</a:t>
                      </a:r>
                      <a:endParaRPr lang="cs-CZ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1" u="none" strike="noStrike">
                          <a:effectLst/>
                        </a:rPr>
                        <a:t>13</a:t>
                      </a:r>
                      <a:endParaRPr lang="cs-CZ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1" u="none" strike="noStrike">
                          <a:effectLst/>
                        </a:rPr>
                        <a:t>24</a:t>
                      </a:r>
                      <a:endParaRPr lang="cs-CZ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1" u="none" strike="noStrike">
                          <a:effectLst/>
                        </a:rPr>
                        <a:t>26</a:t>
                      </a:r>
                      <a:endParaRPr lang="cs-CZ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1" u="none" strike="noStrike">
                          <a:effectLst/>
                        </a:rPr>
                        <a:t>16</a:t>
                      </a:r>
                      <a:endParaRPr lang="cs-CZ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1" u="none" strike="noStrike">
                          <a:effectLst/>
                        </a:rPr>
                        <a:t>0</a:t>
                      </a:r>
                      <a:endParaRPr lang="cs-CZ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1" u="none" strike="noStrike">
                          <a:effectLst/>
                        </a:rPr>
                        <a:t>-18</a:t>
                      </a:r>
                      <a:endParaRPr lang="cs-CZ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1" u="none" strike="noStrike">
                          <a:effectLst/>
                        </a:rPr>
                        <a:t>-26</a:t>
                      </a:r>
                      <a:endParaRPr lang="cs-CZ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1" u="none" strike="noStrike">
                          <a:effectLst/>
                        </a:rPr>
                        <a:t>-24</a:t>
                      </a:r>
                      <a:endParaRPr lang="cs-CZ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1" u="none" strike="noStrike">
                          <a:effectLst/>
                        </a:rPr>
                        <a:t>-15</a:t>
                      </a:r>
                      <a:endParaRPr lang="cs-CZ" sz="1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cs-CZ" sz="1800" b="1" u="none" strike="noStrike" dirty="0">
                          <a:effectLst/>
                        </a:rPr>
                        <a:t>0</a:t>
                      </a:r>
                      <a:endParaRPr lang="cs-CZ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TextovéPole 5"/>
          <p:cNvSpPr txBox="1"/>
          <p:nvPr/>
        </p:nvSpPr>
        <p:spPr>
          <a:xfrm>
            <a:off x="323528" y="3140968"/>
            <a:ext cx="8424936" cy="36933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b="1" dirty="0" smtClean="0"/>
              <a:t>A tyto body si nakreslíme do grafu ( = zobrazíme průběh el. proudu v čase).</a:t>
            </a:r>
            <a:endParaRPr lang="cs-CZ" b="1" dirty="0"/>
          </a:p>
        </p:txBody>
      </p:sp>
      <p:sp>
        <p:nvSpPr>
          <p:cNvPr id="8" name="Vývojový diagram: spojnice 7"/>
          <p:cNvSpPr/>
          <p:nvPr/>
        </p:nvSpPr>
        <p:spPr>
          <a:xfrm>
            <a:off x="1181321" y="2780900"/>
            <a:ext cx="432048" cy="401753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Vývojový diagram: spojnice 8"/>
          <p:cNvSpPr/>
          <p:nvPr/>
        </p:nvSpPr>
        <p:spPr>
          <a:xfrm>
            <a:off x="1907704" y="1930238"/>
            <a:ext cx="432048" cy="401753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Vývojový diagram: spojnice 9"/>
          <p:cNvSpPr/>
          <p:nvPr/>
        </p:nvSpPr>
        <p:spPr>
          <a:xfrm>
            <a:off x="2483768" y="1859115"/>
            <a:ext cx="432048" cy="401753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Vývojový diagram: spojnice 10"/>
          <p:cNvSpPr/>
          <p:nvPr/>
        </p:nvSpPr>
        <p:spPr>
          <a:xfrm>
            <a:off x="3275856" y="2572319"/>
            <a:ext cx="432048" cy="401753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Vývojový diagram: spojnice 11"/>
          <p:cNvSpPr/>
          <p:nvPr/>
        </p:nvSpPr>
        <p:spPr>
          <a:xfrm>
            <a:off x="3935440" y="3872469"/>
            <a:ext cx="216024" cy="216639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Vývojový diagram: spojnice 12"/>
          <p:cNvSpPr/>
          <p:nvPr/>
        </p:nvSpPr>
        <p:spPr>
          <a:xfrm>
            <a:off x="4488478" y="5163311"/>
            <a:ext cx="432048" cy="401753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Vývojový diagram: spojnice 13"/>
          <p:cNvSpPr/>
          <p:nvPr/>
        </p:nvSpPr>
        <p:spPr>
          <a:xfrm>
            <a:off x="5148064" y="5818381"/>
            <a:ext cx="432048" cy="401753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Vývojový diagram: spojnice 14"/>
          <p:cNvSpPr/>
          <p:nvPr/>
        </p:nvSpPr>
        <p:spPr>
          <a:xfrm>
            <a:off x="5868144" y="5733256"/>
            <a:ext cx="432048" cy="401753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Vývojový diagram: spojnice 15"/>
          <p:cNvSpPr/>
          <p:nvPr/>
        </p:nvSpPr>
        <p:spPr>
          <a:xfrm>
            <a:off x="6318601" y="4962434"/>
            <a:ext cx="432048" cy="401753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Vývojový diagram: spojnice 16"/>
          <p:cNvSpPr/>
          <p:nvPr/>
        </p:nvSpPr>
        <p:spPr>
          <a:xfrm>
            <a:off x="7123695" y="3896110"/>
            <a:ext cx="175509" cy="200876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0" name="Volný tvar 19"/>
          <p:cNvSpPr/>
          <p:nvPr/>
        </p:nvSpPr>
        <p:spPr>
          <a:xfrm>
            <a:off x="898231" y="1896186"/>
            <a:ext cx="6290442" cy="4200724"/>
          </a:xfrm>
          <a:custGeom>
            <a:avLst/>
            <a:gdLst>
              <a:gd name="connsiteX0" fmla="*/ 0 w 6290442"/>
              <a:gd name="connsiteY0" fmla="*/ 2106113 h 4200724"/>
              <a:gd name="connsiteX1" fmla="*/ 646387 w 6290442"/>
              <a:gd name="connsiteY1" fmla="*/ 1081355 h 4200724"/>
              <a:gd name="connsiteX2" fmla="*/ 1229711 w 6290442"/>
              <a:gd name="connsiteY2" fmla="*/ 214251 h 4200724"/>
              <a:gd name="connsiteX3" fmla="*/ 1907628 w 6290442"/>
              <a:gd name="connsiteY3" fmla="*/ 40831 h 4200724"/>
              <a:gd name="connsiteX4" fmla="*/ 2506718 w 6290442"/>
              <a:gd name="connsiteY4" fmla="*/ 829106 h 4200724"/>
              <a:gd name="connsiteX5" fmla="*/ 3137338 w 6290442"/>
              <a:gd name="connsiteY5" fmla="*/ 2106113 h 4200724"/>
              <a:gd name="connsiteX6" fmla="*/ 3767959 w 6290442"/>
              <a:gd name="connsiteY6" fmla="*/ 3540775 h 4200724"/>
              <a:gd name="connsiteX7" fmla="*/ 4398580 w 6290442"/>
              <a:gd name="connsiteY7" fmla="*/ 4171396 h 4200724"/>
              <a:gd name="connsiteX8" fmla="*/ 5029200 w 6290442"/>
              <a:gd name="connsiteY8" fmla="*/ 4013741 h 4200724"/>
              <a:gd name="connsiteX9" fmla="*/ 5659821 w 6290442"/>
              <a:gd name="connsiteY9" fmla="*/ 3288527 h 4200724"/>
              <a:gd name="connsiteX10" fmla="*/ 6290442 w 6290442"/>
              <a:gd name="connsiteY10" fmla="*/ 2090348 h 4200724"/>
              <a:gd name="connsiteX11" fmla="*/ 6290442 w 6290442"/>
              <a:gd name="connsiteY11" fmla="*/ 2090348 h 4200724"/>
              <a:gd name="connsiteX12" fmla="*/ 6290442 w 6290442"/>
              <a:gd name="connsiteY12" fmla="*/ 2090348 h 4200724"/>
              <a:gd name="connsiteX13" fmla="*/ 6290442 w 6290442"/>
              <a:gd name="connsiteY13" fmla="*/ 2090348 h 42007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290442" h="4200724">
                <a:moveTo>
                  <a:pt x="0" y="2106113"/>
                </a:moveTo>
                <a:cubicBezTo>
                  <a:pt x="220717" y="1751389"/>
                  <a:pt x="441435" y="1396665"/>
                  <a:pt x="646387" y="1081355"/>
                </a:cubicBezTo>
                <a:cubicBezTo>
                  <a:pt x="851339" y="766045"/>
                  <a:pt x="1019504" y="387672"/>
                  <a:pt x="1229711" y="214251"/>
                </a:cubicBezTo>
                <a:cubicBezTo>
                  <a:pt x="1439918" y="40830"/>
                  <a:pt x="1694794" y="-61645"/>
                  <a:pt x="1907628" y="40831"/>
                </a:cubicBezTo>
                <a:cubicBezTo>
                  <a:pt x="2120462" y="143307"/>
                  <a:pt x="2301766" y="484892"/>
                  <a:pt x="2506718" y="829106"/>
                </a:cubicBezTo>
                <a:cubicBezTo>
                  <a:pt x="2711670" y="1173320"/>
                  <a:pt x="2927131" y="1654168"/>
                  <a:pt x="3137338" y="2106113"/>
                </a:cubicBezTo>
                <a:cubicBezTo>
                  <a:pt x="3347545" y="2558058"/>
                  <a:pt x="3557752" y="3196561"/>
                  <a:pt x="3767959" y="3540775"/>
                </a:cubicBezTo>
                <a:cubicBezTo>
                  <a:pt x="3978166" y="3884989"/>
                  <a:pt x="4188373" y="4092568"/>
                  <a:pt x="4398580" y="4171396"/>
                </a:cubicBezTo>
                <a:cubicBezTo>
                  <a:pt x="4608787" y="4250224"/>
                  <a:pt x="4818993" y="4160886"/>
                  <a:pt x="5029200" y="4013741"/>
                </a:cubicBezTo>
                <a:cubicBezTo>
                  <a:pt x="5239407" y="3866596"/>
                  <a:pt x="5449614" y="3609092"/>
                  <a:pt x="5659821" y="3288527"/>
                </a:cubicBezTo>
                <a:cubicBezTo>
                  <a:pt x="5870028" y="2967962"/>
                  <a:pt x="6290442" y="2090348"/>
                  <a:pt x="6290442" y="2090348"/>
                </a:cubicBezTo>
                <a:lnTo>
                  <a:pt x="6290442" y="2090348"/>
                </a:lnTo>
                <a:lnTo>
                  <a:pt x="6290442" y="2090348"/>
                </a:lnTo>
                <a:lnTo>
                  <a:pt x="6290442" y="2090348"/>
                </a:lnTo>
              </a:path>
            </a:pathLst>
          </a:cu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/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/>
          </a:p>
        </p:txBody>
      </p:sp>
      <p:grpSp>
        <p:nvGrpSpPr>
          <p:cNvPr id="25" name="Skupina 24"/>
          <p:cNvGrpSpPr/>
          <p:nvPr/>
        </p:nvGrpSpPr>
        <p:grpSpPr>
          <a:xfrm>
            <a:off x="3721101" y="836712"/>
            <a:ext cx="5027363" cy="2591626"/>
            <a:chOff x="3721101" y="836712"/>
            <a:chExt cx="5027363" cy="2591626"/>
          </a:xfrm>
        </p:grpSpPr>
        <p:cxnSp>
          <p:nvCxnSpPr>
            <p:cNvPr id="23" name="Přímá spojnice se šipkou 22"/>
            <p:cNvCxnSpPr/>
            <p:nvPr/>
          </p:nvCxnSpPr>
          <p:spPr>
            <a:xfrm flipH="1">
              <a:off x="3721101" y="2131115"/>
              <a:ext cx="1859011" cy="1297223"/>
            </a:xfrm>
            <a:prstGeom prst="straightConnector1">
              <a:avLst/>
            </a:prstGeom>
            <a:ln w="76200">
              <a:tailEnd type="arrow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21" name="Zaoblený obdélník 20"/>
            <p:cNvSpPr/>
            <p:nvPr/>
          </p:nvSpPr>
          <p:spPr>
            <a:xfrm>
              <a:off x="5364088" y="836712"/>
              <a:ext cx="3384376" cy="1495279"/>
            </a:xfrm>
            <a:prstGeom prst="round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cs-CZ" sz="5400" b="1" dirty="0" smtClean="0"/>
                <a:t>Sinusoida</a:t>
              </a:r>
              <a:endParaRPr lang="cs-CZ" sz="5400" b="1" dirty="0"/>
            </a:p>
          </p:txBody>
        </p:sp>
      </p:grp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>
          <a:xfrm>
            <a:off x="6248400" y="6492875"/>
            <a:ext cx="2895600" cy="365125"/>
          </a:xfrm>
        </p:spPr>
        <p:txBody>
          <a:bodyPr/>
          <a:lstStyle/>
          <a:p>
            <a:r>
              <a:rPr lang="cs-CZ" dirty="0" smtClean="0"/>
              <a:t>V./2./92</a:t>
            </a:r>
            <a:endParaRPr lang="cs-CZ" dirty="0"/>
          </a:p>
        </p:txBody>
      </p:sp>
      <p:sp>
        <p:nvSpPr>
          <p:cNvPr id="22" name="Šikmý pruh 21"/>
          <p:cNvSpPr/>
          <p:nvPr/>
        </p:nvSpPr>
        <p:spPr>
          <a:xfrm>
            <a:off x="0" y="0"/>
            <a:ext cx="1907704" cy="2420888"/>
          </a:xfrm>
          <a:prstGeom prst="diagStripe">
            <a:avLst/>
          </a:prstGeom>
          <a:solidFill>
            <a:srgbClr val="FFC000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>
                <a:rot lat="0" lon="0" rev="3000000"/>
              </a:camera>
              <a:lightRig rig="threePt" dir="t"/>
            </a:scene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cs-CZ" b="1" dirty="0" smtClean="0">
                <a:solidFill>
                  <a:srgbClr val="C00000"/>
                </a:solidFill>
              </a:rPr>
              <a:t>nadpis </a:t>
            </a:r>
            <a:r>
              <a:rPr lang="cs-CZ" b="1" dirty="0">
                <a:solidFill>
                  <a:srgbClr val="C00000"/>
                </a:solidFill>
              </a:rPr>
              <a:t>do sešitu</a:t>
            </a:r>
          </a:p>
        </p:txBody>
      </p:sp>
    </p:spTree>
    <p:extLst>
      <p:ext uri="{BB962C8B-B14F-4D97-AF65-F5344CB8AC3E}">
        <p14:creationId xmlns:p14="http://schemas.microsoft.com/office/powerpoint/2010/main" val="484657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7.40741E-7 L 0.00399 -0.31042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1" y="-15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000"/>
                            </p:stCondLst>
                            <p:childTnLst>
                              <p:par>
                                <p:cTn id="64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3000"/>
                            </p:stCondLst>
                            <p:childTnLst>
                              <p:par>
                                <p:cTn id="67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3000"/>
                            </p:stCondLst>
                            <p:childTnLst>
                              <p:par>
                                <p:cTn id="70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3000"/>
                            </p:stCondLst>
                            <p:childTnLst>
                              <p:par>
                                <p:cTn id="73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3000"/>
                            </p:stCondLst>
                            <p:childTnLst>
                              <p:par>
                                <p:cTn id="76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3000"/>
                            </p:stCondLst>
                            <p:childTnLst>
                              <p:par>
                                <p:cTn id="79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3000"/>
                            </p:stCondLst>
                            <p:childTnLst>
                              <p:par>
                                <p:cTn id="82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3000"/>
                            </p:stCondLst>
                            <p:childTnLst>
                              <p:par>
                                <p:cTn id="85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3000"/>
                            </p:stCondLst>
                            <p:childTnLst>
                              <p:par>
                                <p:cTn id="88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3000"/>
                            </p:stCondLst>
                            <p:childTnLst>
                              <p:par>
                                <p:cTn id="91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3000"/>
                            </p:stCondLst>
                            <p:childTnLst>
                              <p:par>
                                <p:cTn id="9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9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3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  <p:bldP spid="2" grpId="0" animBg="1"/>
      <p:bldP spid="2" grpId="1" animBg="1"/>
      <p:bldP spid="4" grpId="0" animBg="1"/>
      <p:bldP spid="4" grpId="1" animBg="1"/>
      <p:bldP spid="6" grpId="0" animBg="1"/>
      <p:bldP spid="6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20" grpId="0" animBg="1"/>
      <p:bldP spid="22" grpId="0" animBg="1"/>
      <p:bldP spid="22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Graf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87779369"/>
              </p:ext>
            </p:extLst>
          </p:nvPr>
        </p:nvGraphicFramePr>
        <p:xfrm>
          <a:off x="0" y="980728"/>
          <a:ext cx="9112315" cy="30891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ovéPole 6"/>
          <p:cNvSpPr txBox="1"/>
          <p:nvPr/>
        </p:nvSpPr>
        <p:spPr>
          <a:xfrm>
            <a:off x="0" y="9950"/>
            <a:ext cx="9144000" cy="46166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2400" b="1" dirty="0" smtClean="0"/>
              <a:t>A taková sinusoida se nám v čase prodlouží a vypadá to nějak takto</a:t>
            </a:r>
            <a:endParaRPr lang="cs-CZ" sz="2400" b="1" dirty="0"/>
          </a:p>
        </p:txBody>
      </p:sp>
      <p:grpSp>
        <p:nvGrpSpPr>
          <p:cNvPr id="24" name="Skupina 23"/>
          <p:cNvGrpSpPr/>
          <p:nvPr/>
        </p:nvGrpSpPr>
        <p:grpSpPr>
          <a:xfrm>
            <a:off x="323528" y="836712"/>
            <a:ext cx="2476872" cy="4032448"/>
            <a:chOff x="323528" y="836712"/>
            <a:chExt cx="2476872" cy="4032448"/>
          </a:xfrm>
        </p:grpSpPr>
        <p:cxnSp>
          <p:nvCxnSpPr>
            <p:cNvPr id="12" name="Přímá spojnice 11"/>
            <p:cNvCxnSpPr/>
            <p:nvPr/>
          </p:nvCxnSpPr>
          <p:spPr>
            <a:xfrm>
              <a:off x="2800400" y="836712"/>
              <a:ext cx="0" cy="4032448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Přímá spojnice 13"/>
            <p:cNvCxnSpPr/>
            <p:nvPr/>
          </p:nvCxnSpPr>
          <p:spPr>
            <a:xfrm>
              <a:off x="323528" y="836712"/>
              <a:ext cx="0" cy="4032448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Přímá spojnice se šipkou 16"/>
            <p:cNvCxnSpPr/>
            <p:nvPr/>
          </p:nvCxnSpPr>
          <p:spPr>
            <a:xfrm>
              <a:off x="323528" y="4653136"/>
              <a:ext cx="2476872" cy="0"/>
            </a:xfrm>
            <a:prstGeom prst="straightConnector1">
              <a:avLst/>
            </a:prstGeom>
            <a:ln w="38100"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ovéPole 19"/>
            <p:cNvSpPr txBox="1"/>
            <p:nvPr/>
          </p:nvSpPr>
          <p:spPr>
            <a:xfrm>
              <a:off x="733872" y="4342325"/>
              <a:ext cx="16561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b="1" dirty="0" smtClean="0"/>
                <a:t>Perioda - T</a:t>
              </a:r>
              <a:endParaRPr lang="cs-CZ" b="1" dirty="0"/>
            </a:p>
          </p:txBody>
        </p:sp>
      </p:grpSp>
      <p:sp>
        <p:nvSpPr>
          <p:cNvPr id="21" name="Zaoblený obdélník 20"/>
          <p:cNvSpPr/>
          <p:nvPr/>
        </p:nvSpPr>
        <p:spPr>
          <a:xfrm>
            <a:off x="280120" y="5013176"/>
            <a:ext cx="2520280" cy="1844824"/>
          </a:xfrm>
          <a:prstGeom prst="roundRect">
            <a:avLst/>
          </a:prstGeom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2000" b="1" u="sng" dirty="0" smtClean="0"/>
              <a:t>Doba T</a:t>
            </a:r>
            <a:r>
              <a:rPr lang="cs-CZ" sz="2000" b="1" dirty="0" smtClean="0"/>
              <a:t>, za kterou se průběh střídavého proudu opakuje se nazývá </a:t>
            </a:r>
            <a:r>
              <a:rPr lang="cs-CZ" sz="2000" b="1" u="sng" dirty="0" smtClean="0"/>
              <a:t>perioda</a:t>
            </a:r>
            <a:r>
              <a:rPr lang="cs-CZ" sz="2000" b="1" dirty="0" smtClean="0"/>
              <a:t> střídavého proudu </a:t>
            </a:r>
            <a:endParaRPr lang="cs-CZ" sz="2000" b="1" dirty="0"/>
          </a:p>
        </p:txBody>
      </p:sp>
      <p:grpSp>
        <p:nvGrpSpPr>
          <p:cNvPr id="5" name="Skupina 4"/>
          <p:cNvGrpSpPr/>
          <p:nvPr/>
        </p:nvGrpSpPr>
        <p:grpSpPr>
          <a:xfrm>
            <a:off x="3239852" y="3951967"/>
            <a:ext cx="2664296" cy="369332"/>
            <a:chOff x="3239852" y="4157659"/>
            <a:chExt cx="2664296" cy="369332"/>
          </a:xfrm>
        </p:grpSpPr>
        <p:sp>
          <p:nvSpPr>
            <p:cNvPr id="2" name="TextovéPole 1"/>
            <p:cNvSpPr txBox="1"/>
            <p:nvPr/>
          </p:nvSpPr>
          <p:spPr>
            <a:xfrm>
              <a:off x="3239852" y="4157659"/>
              <a:ext cx="2664296" cy="369332"/>
            </a:xfrm>
            <a:prstGeom prst="rect">
              <a:avLst/>
            </a:prstGeom>
            <a:solidFill>
              <a:srgbClr val="FFC000"/>
            </a:solidFill>
          </p:spPr>
          <p:txBody>
            <a:bodyPr wrap="square" rtlCol="0">
              <a:spAutoFit/>
            </a:bodyPr>
            <a:lstStyle/>
            <a:p>
              <a:r>
                <a:rPr lang="cs-CZ" b="1" dirty="0" smtClean="0"/>
                <a:t>Čas v sekundách   </a:t>
              </a:r>
              <a:endParaRPr lang="cs-CZ" b="1" dirty="0"/>
            </a:p>
          </p:txBody>
        </p:sp>
        <p:cxnSp>
          <p:nvCxnSpPr>
            <p:cNvPr id="4" name="Přímá spojnice se šipkou 3"/>
            <p:cNvCxnSpPr/>
            <p:nvPr/>
          </p:nvCxnSpPr>
          <p:spPr>
            <a:xfrm>
              <a:off x="5004048" y="4342325"/>
              <a:ext cx="648072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Zaoblený obdélník 2"/>
          <p:cNvSpPr/>
          <p:nvPr/>
        </p:nvSpPr>
        <p:spPr>
          <a:xfrm>
            <a:off x="3051124" y="5187510"/>
            <a:ext cx="2880320" cy="151216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800" b="1" dirty="0" smtClean="0"/>
              <a:t>Jaká je perioda střídavého proudu z grafu?</a:t>
            </a:r>
            <a:endParaRPr lang="cs-CZ" sz="28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Zaoblený obdélník 14"/>
              <p:cNvSpPr/>
              <p:nvPr/>
            </p:nvSpPr>
            <p:spPr>
              <a:xfrm>
                <a:off x="3051124" y="4342326"/>
                <a:ext cx="6092876" cy="2498936"/>
              </a:xfrm>
              <a:prstGeom prst="roundRect">
                <a:avLst/>
              </a:prstGeom>
              <a:ln w="57150"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cs-CZ" sz="2000" dirty="0" smtClean="0"/>
                  <a:t>Zavádí se zde také veličina, která je označována jako kmitočet neboli </a:t>
                </a:r>
                <a:r>
                  <a:rPr lang="cs-CZ" sz="2000" b="1" u="sng" dirty="0" smtClean="0"/>
                  <a:t>frekvence</a:t>
                </a:r>
                <a:r>
                  <a:rPr lang="cs-CZ" sz="2000" i="1" dirty="0" smtClean="0"/>
                  <a:t> značí se písmenem </a:t>
                </a:r>
                <a:r>
                  <a:rPr lang="cs-CZ" sz="2800" b="1" i="1" dirty="0" smtClean="0"/>
                  <a:t>f. </a:t>
                </a:r>
                <a:r>
                  <a:rPr lang="cs-CZ" sz="2000" b="1" i="1" dirty="0" smtClean="0"/>
                  <a:t>Udává počet period za 1 sekundu</a:t>
                </a:r>
                <a:r>
                  <a:rPr lang="cs-CZ" sz="2800" b="1" i="1" dirty="0" smtClean="0"/>
                  <a:t>.  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800" b="1" i="1">
                          <a:latin typeface="Cambria Math"/>
                        </a:rPr>
                        <m:t>𝒇</m:t>
                      </m:r>
                      <m:r>
                        <a:rPr lang="cs-CZ" sz="2800" b="1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cs-CZ" sz="2800" b="1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cs-CZ" sz="2800" b="1" i="1"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cs-CZ" sz="2800" b="1" i="1">
                              <a:latin typeface="Cambria Math"/>
                            </a:rPr>
                            <m:t>𝑻</m:t>
                          </m:r>
                        </m:den>
                      </m:f>
                    </m:oMath>
                  </m:oMathPara>
                </a14:m>
                <a:endParaRPr lang="cs-CZ" sz="2800" b="1" i="1" dirty="0" smtClean="0"/>
              </a:p>
              <a:p>
                <a:pPr algn="ctr"/>
                <a:r>
                  <a:rPr lang="cs-CZ" sz="2800" b="1" i="1" dirty="0" smtClean="0"/>
                  <a:t>Jednotkou frekvence je hertz (Hz)</a:t>
                </a:r>
                <a:endParaRPr lang="cs-CZ" sz="2800" b="1" i="1" dirty="0"/>
              </a:p>
            </p:txBody>
          </p:sp>
        </mc:Choice>
        <mc:Fallback xmlns="">
          <p:sp>
            <p:nvSpPr>
              <p:cNvPr id="15" name="Zaoblený obdélník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1124" y="4342326"/>
                <a:ext cx="6092876" cy="2498936"/>
              </a:xfrm>
              <a:prstGeom prst="roundRect">
                <a:avLst/>
              </a:prstGeom>
              <a:blipFill rotWithShape="1">
                <a:blip r:embed="rId3"/>
                <a:stretch>
                  <a:fillRect b="-5251"/>
                </a:stretch>
              </a:blipFill>
              <a:ln w="57150"/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>
          <a:xfrm>
            <a:off x="-1429" y="6517115"/>
            <a:ext cx="2895600" cy="365125"/>
          </a:xfrm>
        </p:spPr>
        <p:txBody>
          <a:bodyPr/>
          <a:lstStyle/>
          <a:p>
            <a:r>
              <a:rPr lang="cs-CZ" dirty="0" smtClean="0"/>
              <a:t>V./2./92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25518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58094E-6 L 0.26615 2.58094E-6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29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6615 2.58094E-6 L 0.53386 2.58094E-6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38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 uiExpand="1">
        <p:bldSub>
          <a:bldChart bld="series"/>
        </p:bldSub>
      </p:bldGraphic>
      <p:bldP spid="7" grpId="0" animBg="1"/>
      <p:bldP spid="21" grpId="0" animBg="1"/>
      <p:bldP spid="3" grpId="0" animBg="1"/>
      <p:bldP spid="3" grpId="1" animBg="1"/>
      <p:bldP spid="15" grpId="0" animBg="1"/>
    </p:bld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414</TotalTime>
  <Words>670</Words>
  <Application>Microsoft Office PowerPoint</Application>
  <PresentationFormat>Předvádění na obrazovce (4:3)</PresentationFormat>
  <Paragraphs>117</Paragraphs>
  <Slides>13</Slides>
  <Notes>0</Notes>
  <HiddenSlides>0</HiddenSlides>
  <MMClips>2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4" baseType="lpstr">
      <vt:lpstr>Motiv systému Office</vt:lpstr>
      <vt:lpstr>STŘÍDAVÝ PROUD</vt:lpstr>
      <vt:lpstr>Jak vzniká střídavý el. proud?</vt:lpstr>
      <vt:lpstr>Zápis:</vt:lpstr>
      <vt:lpstr>Jak vzniká střídavý el. proud?</vt:lpstr>
      <vt:lpstr>Když se cívka otáčí v magnetickém poli</vt:lpstr>
      <vt:lpstr>Pokračování zápisu:</vt:lpstr>
      <vt:lpstr>Střídavý proud se značí jako sinusoida „vlnovka“  </vt:lpstr>
      <vt:lpstr>Průběh střídavého proudu</vt:lpstr>
      <vt:lpstr>Prezentace aplikace PowerPoint</vt:lpstr>
      <vt:lpstr>Příklady</vt:lpstr>
      <vt:lpstr>Sinusoidový průběh má proud vyráběný v elektrárnách  v tzv. alternátorech Což jsou stroje na výrobu střídavého proudu na základě elektromagnetické indukce. Jsou to generátory elektrické energie.</vt:lpstr>
      <vt:lpstr>Takže rozdíl mezi střídavým a stejnosměrným proudem</vt:lpstr>
      <vt:lpstr>Pracovní list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STŘÍDAVÝ PROUD</dc:title>
  <dc:creator>Jan Pospíšil</dc:creator>
  <cp:lastModifiedBy>Jan Pospíšil</cp:lastModifiedBy>
  <cp:revision>55</cp:revision>
  <dcterms:created xsi:type="dcterms:W3CDTF">2011-01-16T15:50:30Z</dcterms:created>
  <dcterms:modified xsi:type="dcterms:W3CDTF">2011-11-01T11:01:25Z</dcterms:modified>
</cp:coreProperties>
</file>